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3"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69" autoAdjust="0"/>
    <p:restoredTop sz="94531" autoAdjust="0"/>
  </p:normalViewPr>
  <p:slideViewPr>
    <p:cSldViewPr>
      <p:cViewPr varScale="1">
        <p:scale>
          <a:sx n="86" d="100"/>
          <a:sy n="86" d="100"/>
        </p:scale>
        <p:origin x="-150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E2BF3C0F-67EA-43E0-9A83-1087B189DFC5}" type="datetimeFigureOut">
              <a:rPr lang="ru-RU" smtClean="0"/>
              <a:pPr/>
              <a:t>06.01.2011</a:t>
            </a:fld>
            <a:endParaRPr lang="ru-RU"/>
          </a:p>
        </p:txBody>
      </p:sp>
      <p:sp>
        <p:nvSpPr>
          <p:cNvPr id="16" name="Номер слайда 15"/>
          <p:cNvSpPr>
            <a:spLocks noGrp="1"/>
          </p:cNvSpPr>
          <p:nvPr>
            <p:ph type="sldNum" sz="quarter" idx="11"/>
          </p:nvPr>
        </p:nvSpPr>
        <p:spPr/>
        <p:txBody>
          <a:bodyPr/>
          <a:lstStyle/>
          <a:p>
            <a:fld id="{893CABA8-A74F-428A-840F-E944144B663A}"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2BF3C0F-67EA-43E0-9A83-1087B189DFC5}" type="datetimeFigureOut">
              <a:rPr lang="ru-RU" smtClean="0"/>
              <a:pPr/>
              <a:t>06.01.2011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3CABA8-A74F-428A-840F-E944144B663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2BF3C0F-67EA-43E0-9A83-1087B189DFC5}" type="datetimeFigureOut">
              <a:rPr lang="ru-RU" smtClean="0"/>
              <a:pPr/>
              <a:t>06.01.2011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3CABA8-A74F-428A-840F-E944144B663A}"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E2BF3C0F-67EA-43E0-9A83-1087B189DFC5}" type="datetimeFigureOut">
              <a:rPr lang="ru-RU" smtClean="0"/>
              <a:pPr/>
              <a:t>06.01.2011</a:t>
            </a:fld>
            <a:endParaRPr lang="ru-RU"/>
          </a:p>
        </p:txBody>
      </p:sp>
      <p:sp>
        <p:nvSpPr>
          <p:cNvPr id="15" name="Номер слайда 14"/>
          <p:cNvSpPr>
            <a:spLocks noGrp="1"/>
          </p:cNvSpPr>
          <p:nvPr>
            <p:ph type="sldNum" sz="quarter" idx="15"/>
          </p:nvPr>
        </p:nvSpPr>
        <p:spPr/>
        <p:txBody>
          <a:bodyPr/>
          <a:lstStyle>
            <a:lvl1pPr algn="ctr">
              <a:defRPr/>
            </a:lvl1pPr>
          </a:lstStyle>
          <a:p>
            <a:fld id="{893CABA8-A74F-428A-840F-E944144B663A}"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E2BF3C0F-67EA-43E0-9A83-1087B189DFC5}" type="datetimeFigureOut">
              <a:rPr lang="ru-RU" smtClean="0"/>
              <a:pPr/>
              <a:t>06.01.2011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3CABA8-A74F-428A-840F-E944144B663A}"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E2BF3C0F-67EA-43E0-9A83-1087B189DFC5}" type="datetimeFigureOut">
              <a:rPr lang="ru-RU" smtClean="0"/>
              <a:pPr/>
              <a:t>06.01.2011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93CABA8-A74F-428A-840F-E944144B663A}"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893CABA8-A74F-428A-840F-E944144B663A}"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E2BF3C0F-67EA-43E0-9A83-1087B189DFC5}" type="datetimeFigureOut">
              <a:rPr lang="ru-RU" smtClean="0"/>
              <a:pPr/>
              <a:t>06.01.2011</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E2BF3C0F-67EA-43E0-9A83-1087B189DFC5}" type="datetimeFigureOut">
              <a:rPr lang="ru-RU" smtClean="0"/>
              <a:pPr/>
              <a:t>06.01.2011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93CABA8-A74F-428A-840F-E944144B663A}"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2BF3C0F-67EA-43E0-9A83-1087B189DFC5}" type="datetimeFigureOut">
              <a:rPr lang="ru-RU" smtClean="0"/>
              <a:pPr/>
              <a:t>06.01.2011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93CABA8-A74F-428A-840F-E944144B663A}"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E2BF3C0F-67EA-43E0-9A83-1087B189DFC5}" type="datetimeFigureOut">
              <a:rPr lang="ru-RU" smtClean="0"/>
              <a:pPr/>
              <a:t>06.01.2011</a:t>
            </a:fld>
            <a:endParaRPr lang="ru-RU"/>
          </a:p>
        </p:txBody>
      </p:sp>
      <p:sp>
        <p:nvSpPr>
          <p:cNvPr id="9" name="Номер слайда 8"/>
          <p:cNvSpPr>
            <a:spLocks noGrp="1"/>
          </p:cNvSpPr>
          <p:nvPr>
            <p:ph type="sldNum" sz="quarter" idx="15"/>
          </p:nvPr>
        </p:nvSpPr>
        <p:spPr/>
        <p:txBody>
          <a:bodyPr/>
          <a:lstStyle/>
          <a:p>
            <a:fld id="{893CABA8-A74F-428A-840F-E944144B663A}"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E2BF3C0F-67EA-43E0-9A83-1087B189DFC5}" type="datetimeFigureOut">
              <a:rPr lang="ru-RU" smtClean="0"/>
              <a:pPr/>
              <a:t>06.01.2011</a:t>
            </a:fld>
            <a:endParaRPr lang="ru-RU"/>
          </a:p>
        </p:txBody>
      </p:sp>
      <p:sp>
        <p:nvSpPr>
          <p:cNvPr id="9" name="Номер слайда 8"/>
          <p:cNvSpPr>
            <a:spLocks noGrp="1"/>
          </p:cNvSpPr>
          <p:nvPr>
            <p:ph type="sldNum" sz="quarter" idx="11"/>
          </p:nvPr>
        </p:nvSpPr>
        <p:spPr/>
        <p:txBody>
          <a:bodyPr/>
          <a:lstStyle/>
          <a:p>
            <a:fld id="{893CABA8-A74F-428A-840F-E944144B663A}"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E2BF3C0F-67EA-43E0-9A83-1087B189DFC5}" type="datetimeFigureOut">
              <a:rPr lang="ru-RU" smtClean="0"/>
              <a:pPr/>
              <a:t>06.01.2011</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893CABA8-A74F-428A-840F-E944144B663A}"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0034" y="4786322"/>
            <a:ext cx="8305800" cy="1143000"/>
          </a:xfrm>
        </p:spPr>
        <p:txBody>
          <a:bodyPr/>
          <a:lstStyle/>
          <a:p>
            <a:r>
              <a:rPr lang="ru-RU" sz="4000" dirty="0" smtClean="0"/>
              <a:t>Астероидная угроза</a:t>
            </a:r>
            <a:endParaRPr lang="ru-RU" sz="4000" dirty="0"/>
          </a:p>
        </p:txBody>
      </p:sp>
      <p:sp>
        <p:nvSpPr>
          <p:cNvPr id="2" name="Заголовок 1"/>
          <p:cNvSpPr>
            <a:spLocks noGrp="1"/>
          </p:cNvSpPr>
          <p:nvPr>
            <p:ph type="ctrTitle"/>
          </p:nvPr>
        </p:nvSpPr>
        <p:spPr>
          <a:xfrm>
            <a:off x="500034" y="2643182"/>
            <a:ext cx="8305800" cy="1981200"/>
          </a:xfrm>
        </p:spPr>
        <p:txBody>
          <a:bodyPr/>
          <a:lstStyle/>
          <a:p>
            <a:r>
              <a:rPr lang="ru-RU" sz="6000" dirty="0" smtClean="0">
                <a:solidFill>
                  <a:schemeClr val="accent4">
                    <a:lumMod val="60000"/>
                    <a:lumOff val="40000"/>
                  </a:schemeClr>
                </a:solidFill>
              </a:rPr>
              <a:t>УГРОЗА ЗЕМЛЕ</a:t>
            </a:r>
            <a:endParaRPr lang="ru-RU" sz="6000" dirty="0">
              <a:solidFill>
                <a:schemeClr val="accent4">
                  <a:lumMod val="60000"/>
                  <a:lumOff val="40000"/>
                </a:schemeClr>
              </a:solidFill>
            </a:endParaRPr>
          </a:p>
        </p:txBody>
      </p:sp>
      <p:pic>
        <p:nvPicPr>
          <p:cNvPr id="1026" name="Picture 2" descr="C:\Users\Максименко Анатолий\Desktop\ф.jpg"/>
          <p:cNvPicPr>
            <a:picLocks noChangeAspect="1" noChangeArrowheads="1"/>
          </p:cNvPicPr>
          <p:nvPr/>
        </p:nvPicPr>
        <p:blipFill>
          <a:blip r:embed="rId2"/>
          <a:srcRect/>
          <a:stretch>
            <a:fillRect/>
          </a:stretch>
        </p:blipFill>
        <p:spPr bwMode="auto">
          <a:xfrm>
            <a:off x="2357422" y="214290"/>
            <a:ext cx="4214842" cy="3263103"/>
          </a:xfrm>
          <a:prstGeom prst="rect">
            <a:avLst/>
          </a:prstGeom>
          <a:noFill/>
        </p:spPr>
      </p:pic>
    </p:spTree>
  </p:cSld>
  <p:clrMapOvr>
    <a:masterClrMapping/>
  </p:clrMapOvr>
  <p:transition>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6"/>
            <a:ext cx="8229600" cy="5738834"/>
          </a:xfrm>
        </p:spPr>
        <p:txBody>
          <a:bodyPr>
            <a:normAutofit fontScale="77500" lnSpcReduction="20000"/>
          </a:bodyPr>
          <a:lstStyle/>
          <a:p>
            <a:r>
              <a:rPr lang="ru-RU" dirty="0" smtClean="0"/>
              <a:t>В этом самом районе, как показали исследования, проведенные в 1995 году международной экспедицией на немецком </a:t>
            </a:r>
            <a:r>
              <a:rPr lang="ru-RU" dirty="0" err="1" smtClean="0"/>
              <a:t>науцно-исследовательском</a:t>
            </a:r>
            <a:r>
              <a:rPr lang="ru-RU" dirty="0" smtClean="0"/>
              <a:t> судне </a:t>
            </a:r>
            <a:r>
              <a:rPr lang="ru-RU" dirty="0" err="1" smtClean="0"/>
              <a:t>Polarstern</a:t>
            </a:r>
            <a:r>
              <a:rPr lang="ru-RU" dirty="0" smtClean="0"/>
              <a:t>, 2150000 лет назад рухнул обломок астероида размером от одного до четырех километров. Исследователи с </a:t>
            </a:r>
            <a:r>
              <a:rPr lang="ru-RU" dirty="0" err="1" smtClean="0"/>
              <a:t>Polarstern</a:t>
            </a:r>
            <a:r>
              <a:rPr lang="ru-RU" dirty="0" smtClean="0"/>
              <a:t>, "просвечивая" морское дно с помощью эхолотов, обнаружили на нем область длиной более ста километров, испещренную глубокими, в 20-40 метров, бороздами; однако никакого кратера замечено не было. Тем не менее в придонных осадочных отложениях, осевших в характерной последовательности, были найдены частицы астероида. </a:t>
            </a:r>
            <a:br>
              <a:rPr lang="ru-RU" dirty="0" smtClean="0"/>
            </a:br>
            <a:r>
              <a:rPr lang="ru-RU" dirty="0" smtClean="0"/>
              <a:t>     «Благодаря этим находкам, - считает научный руководитель экспедиции </a:t>
            </a:r>
            <a:r>
              <a:rPr lang="ru-RU" dirty="0" err="1" smtClean="0"/>
              <a:t>Райнер</a:t>
            </a:r>
            <a:r>
              <a:rPr lang="ru-RU" dirty="0" smtClean="0"/>
              <a:t> </a:t>
            </a:r>
            <a:r>
              <a:rPr lang="ru-RU" dirty="0" err="1" smtClean="0"/>
              <a:t>Герзонде</a:t>
            </a:r>
            <a:r>
              <a:rPr lang="ru-RU" dirty="0" smtClean="0"/>
              <a:t> из Института морских и полярных исследований имени Альфреда </a:t>
            </a:r>
            <a:r>
              <a:rPr lang="ru-RU" dirty="0" err="1" smtClean="0"/>
              <a:t>Вегенера</a:t>
            </a:r>
            <a:r>
              <a:rPr lang="ru-RU" dirty="0" smtClean="0"/>
              <a:t>, - мы теперь знаем по меньшей мере о том, что мы должны искать в глубинах океана». </a:t>
            </a:r>
            <a:br>
              <a:rPr lang="ru-RU" dirty="0" smtClean="0"/>
            </a:br>
            <a:r>
              <a:rPr lang="ru-RU" dirty="0" smtClean="0"/>
              <a:t>     Моделирование падения небесных тел в глубины океана показывает, что оно вызывает столь же роковые последствия, что и удары по суше. Огромные массы горячего водяного пара и соли, обломки камней выбрасывались в верхние слои атмосферы; из эпицентра падения расходились гигантские волны. Если после падения небесного тела их высота достигала 20-40 метров, то на берега обрушивались уже двухсотметровые монстры - разрушители.</a:t>
            </a:r>
            <a:endParaRPr lang="ru-RU" dirty="0"/>
          </a:p>
        </p:txBody>
      </p:sp>
    </p:spTree>
  </p:cSld>
  <p:clrMapOvr>
    <a:masterClrMapping/>
  </p:clrMapOvr>
  <p:transition>
    <p:checke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0"/>
            <a:ext cx="8858312" cy="4357694"/>
          </a:xfrm>
        </p:spPr>
        <p:txBody>
          <a:bodyPr>
            <a:normAutofit fontScale="85000" lnSpcReduction="10000"/>
          </a:bodyPr>
          <a:lstStyle/>
          <a:p>
            <a:r>
              <a:rPr lang="ru-RU" b="1" dirty="0" smtClean="0"/>
              <a:t>Странники </a:t>
            </a:r>
            <a:r>
              <a:rPr lang="ru-RU" b="1" dirty="0" smtClean="0"/>
              <a:t>Вселенной  </a:t>
            </a:r>
            <a:r>
              <a:rPr lang="ru-RU" b="1" dirty="0" err="1" smtClean="0"/>
              <a:t>Аcтероиды</a:t>
            </a:r>
            <a:r>
              <a:rPr lang="ru-RU" b="1" dirty="0" smtClean="0"/>
              <a:t>:</a:t>
            </a:r>
            <a:r>
              <a:rPr lang="ru-RU" dirty="0" smtClean="0"/>
              <a:t> небесные тела, диаметром от 1 до 1000 километров, как и планеты, вращаются вокруг Солнца. Большинство этих преимущественно каменных обломков кружится в поясе астероидов между орбитами Марса и Юпитера. Однако некоторые прорываются сквозь орбиту Марса во внутреннюю относительно орбиты </a:t>
            </a:r>
            <a:r>
              <a:rPr lang="ru-RU" dirty="0" err="1" smtClean="0"/>
              <a:t>Земпи</a:t>
            </a:r>
            <a:r>
              <a:rPr lang="ru-RU" dirty="0" smtClean="0"/>
              <a:t> часть Солнечной системы; отдельные тела могут столкнутся с Землей, проходя ее орбиту.</a:t>
            </a:r>
            <a:br>
              <a:rPr lang="ru-RU" dirty="0" smtClean="0"/>
            </a:br>
            <a:r>
              <a:rPr lang="ru-RU" dirty="0" smtClean="0"/>
              <a:t>   </a:t>
            </a:r>
            <a:r>
              <a:rPr lang="ru-RU" b="1" dirty="0" smtClean="0"/>
              <a:t>Кометы</a:t>
            </a:r>
            <a:r>
              <a:rPr lang="ru-RU" b="1" dirty="0" smtClean="0"/>
              <a:t>:</a:t>
            </a:r>
            <a:r>
              <a:rPr lang="ru-RU" dirty="0" smtClean="0"/>
              <a:t> малые небесные тела с громадной газовой оболочкой и хвостом, который растягивается на миллионы километров. Ядро состоит из смеси замороженных твердых веществ, воды и газов. Множество комет проникает во внутреннюю часть Солнечной системы и может быть опасно для нашей пенаты.</a:t>
            </a:r>
          </a:p>
          <a:p>
            <a:endParaRPr lang="ru-RU" dirty="0"/>
          </a:p>
        </p:txBody>
      </p:sp>
      <p:pic>
        <p:nvPicPr>
          <p:cNvPr id="4098" name="Picture 2" descr="C:\Users\Алена\Music\Про любовь!\Pictures\untitledззззззззззззззззззззззззззззззззззззззззззззззззззз.bmp"/>
          <p:cNvPicPr>
            <a:picLocks noChangeAspect="1" noChangeArrowheads="1"/>
          </p:cNvPicPr>
          <p:nvPr/>
        </p:nvPicPr>
        <p:blipFill>
          <a:blip r:embed="rId2" cstate="print"/>
          <a:srcRect/>
          <a:stretch>
            <a:fillRect/>
          </a:stretch>
        </p:blipFill>
        <p:spPr bwMode="auto">
          <a:xfrm>
            <a:off x="2143108" y="4018090"/>
            <a:ext cx="4857784" cy="2839909"/>
          </a:xfrm>
          <a:prstGeom prst="rect">
            <a:avLst/>
          </a:prstGeom>
          <a:noFill/>
        </p:spPr>
      </p:pic>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285728"/>
            <a:ext cx="8858312" cy="3714752"/>
          </a:xfrm>
        </p:spPr>
        <p:txBody>
          <a:bodyPr>
            <a:noAutofit/>
          </a:bodyPr>
          <a:lstStyle/>
          <a:p>
            <a:r>
              <a:rPr lang="ru-RU" sz="2000" b="1" dirty="0" smtClean="0"/>
              <a:t>Метеоры (падающие звезды):</a:t>
            </a:r>
            <a:r>
              <a:rPr lang="ru-RU" sz="2000" dirty="0" smtClean="0"/>
              <a:t> световое явление на небе, которое возникает, когда небольшие частички вещества из космоса сгорают в атмосфере вблизи Земли. </a:t>
            </a:r>
            <a:br>
              <a:rPr lang="ru-RU" sz="2000" dirty="0" smtClean="0"/>
            </a:br>
            <a:r>
              <a:rPr lang="ru-RU" sz="2000" b="1" dirty="0" smtClean="0"/>
              <a:t>Метеориты:</a:t>
            </a:r>
            <a:r>
              <a:rPr lang="ru-RU" sz="2000" dirty="0" smtClean="0"/>
              <a:t> небесные тела из камня или железа, или того и другого, которые упали на поверхность Земли. По большей части - обломки астероидов. </a:t>
            </a:r>
            <a:br>
              <a:rPr lang="ru-RU" sz="2000" dirty="0" smtClean="0"/>
            </a:br>
            <a:r>
              <a:rPr lang="ru-RU" sz="2000" b="1" dirty="0" err="1" smtClean="0"/>
              <a:t>Potentially</a:t>
            </a:r>
            <a:r>
              <a:rPr lang="ru-RU" sz="2000" b="1" dirty="0" smtClean="0"/>
              <a:t> </a:t>
            </a:r>
            <a:r>
              <a:rPr lang="ru-RU" sz="2000" b="1" dirty="0" err="1" smtClean="0"/>
              <a:t>Hazardous</a:t>
            </a:r>
            <a:r>
              <a:rPr lang="ru-RU" sz="2000" b="1" dirty="0" smtClean="0"/>
              <a:t> </a:t>
            </a:r>
            <a:r>
              <a:rPr lang="ru-RU" sz="2000" b="1" dirty="0" err="1" smtClean="0"/>
              <a:t>Asteroids</a:t>
            </a:r>
            <a:r>
              <a:rPr lang="ru-RU" sz="2000" b="1" dirty="0" smtClean="0"/>
              <a:t>:</a:t>
            </a:r>
            <a:r>
              <a:rPr lang="ru-RU" sz="2000" dirty="0" smtClean="0"/>
              <a:t> "</a:t>
            </a:r>
            <a:r>
              <a:rPr lang="ru-RU" sz="2000" dirty="0" err="1" smtClean="0"/>
              <a:t>noтeнциально</a:t>
            </a:r>
            <a:r>
              <a:rPr lang="ru-RU" sz="2000" dirty="0" smtClean="0"/>
              <a:t> опасные астероиды", небесные тела диаметром от 150 метров, приближающиеся к Земле ближе чем на 7500000 километров. </a:t>
            </a:r>
            <a:br>
              <a:rPr lang="ru-RU" sz="2000" dirty="0" smtClean="0"/>
            </a:br>
            <a:r>
              <a:rPr lang="ru-RU" sz="2000" b="1" dirty="0" err="1" smtClean="0"/>
              <a:t>Near-Earth</a:t>
            </a:r>
            <a:r>
              <a:rPr lang="ru-RU" sz="2000" b="1" dirty="0" smtClean="0"/>
              <a:t> </a:t>
            </a:r>
            <a:r>
              <a:rPr lang="ru-RU" sz="2000" b="1" dirty="0" err="1" smtClean="0"/>
              <a:t>Asteroids</a:t>
            </a:r>
            <a:r>
              <a:rPr lang="ru-RU" sz="2000" b="1" dirty="0" smtClean="0"/>
              <a:t>:</a:t>
            </a:r>
            <a:r>
              <a:rPr lang="ru-RU" sz="2000" dirty="0" smtClean="0"/>
              <a:t> "околоземные астероиды", которые перешли орбиту Марса и оказались на относительно близком расстоянии от Земли.</a:t>
            </a:r>
            <a:br>
              <a:rPr lang="ru-RU" sz="2000" dirty="0" smtClean="0"/>
            </a:br>
            <a:endParaRPr lang="ru-RU" sz="2000" dirty="0"/>
          </a:p>
        </p:txBody>
      </p:sp>
      <p:pic>
        <p:nvPicPr>
          <p:cNvPr id="4" name="Picture 4" descr="C:\Users\Алена\Music\Про любовь!\Pictures\йц.bmp"/>
          <p:cNvPicPr>
            <a:picLocks noChangeAspect="1" noChangeArrowheads="1"/>
          </p:cNvPicPr>
          <p:nvPr/>
        </p:nvPicPr>
        <p:blipFill>
          <a:blip r:embed="rId2" cstate="print"/>
          <a:srcRect/>
          <a:stretch>
            <a:fillRect/>
          </a:stretch>
        </p:blipFill>
        <p:spPr bwMode="auto">
          <a:xfrm>
            <a:off x="642910" y="4071942"/>
            <a:ext cx="3071833" cy="2571768"/>
          </a:xfrm>
          <a:prstGeom prst="rect">
            <a:avLst/>
          </a:prstGeom>
          <a:noFill/>
        </p:spPr>
      </p:pic>
      <p:pic>
        <p:nvPicPr>
          <p:cNvPr id="5" name="Picture 3" descr="C:\Users\Алена\Music\Про любовь!\Pictures\untitledенггшзз.bmp"/>
          <p:cNvPicPr>
            <a:picLocks noChangeAspect="1" noChangeArrowheads="1"/>
          </p:cNvPicPr>
          <p:nvPr/>
        </p:nvPicPr>
        <p:blipFill>
          <a:blip r:embed="rId3" cstate="print"/>
          <a:srcRect/>
          <a:stretch>
            <a:fillRect/>
          </a:stretch>
        </p:blipFill>
        <p:spPr bwMode="auto">
          <a:xfrm>
            <a:off x="4929190" y="3771410"/>
            <a:ext cx="3786214" cy="2872300"/>
          </a:xfrm>
          <a:prstGeom prst="rect">
            <a:avLst/>
          </a:prstGeom>
          <a:noFill/>
        </p:spPr>
      </p:pic>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ru-RU" b="1" dirty="0" smtClean="0"/>
              <a:t>С помощью нового телескопа астрономы будут отслеживать небольшие космические тела, которые при падении на Землю грозят уничтожить целый город. Кроме того, планируется поиск взрывающихся звезд и анализ свойств темной материи.   </a:t>
            </a:r>
          </a:p>
          <a:p>
            <a:endParaRPr lang="ru-RU" dirty="0"/>
          </a:p>
        </p:txBody>
      </p:sp>
      <p:sp>
        <p:nvSpPr>
          <p:cNvPr id="2" name="Заголовок 1"/>
          <p:cNvSpPr>
            <a:spLocks noGrp="1"/>
          </p:cNvSpPr>
          <p:nvPr>
            <p:ph type="title"/>
          </p:nvPr>
        </p:nvSpPr>
        <p:spPr>
          <a:xfrm>
            <a:off x="457200" y="428604"/>
            <a:ext cx="8229600" cy="1785950"/>
          </a:xfrm>
        </p:spPr>
        <p:txBody>
          <a:bodyPr>
            <a:normAutofit fontScale="90000"/>
          </a:bodyPr>
          <a:lstStyle/>
          <a:p>
            <a:r>
              <a:rPr lang="ru-RU" b="1" u="sng" dirty="0" smtClean="0">
                <a:solidFill>
                  <a:schemeClr val="accent2">
                    <a:lumMod val="60000"/>
                    <a:lumOff val="40000"/>
                  </a:schemeClr>
                </a:solidFill>
              </a:rPr>
              <a:t>Земля вооружается против угрозы    из космоса</a:t>
            </a:r>
            <a:r>
              <a:rPr lang="ru-RU" b="1" dirty="0" smtClean="0"/>
              <a:t/>
            </a:r>
            <a:br>
              <a:rPr lang="ru-RU" b="1" dirty="0" smtClean="0"/>
            </a:br>
            <a:endParaRPr lang="ru-RU" dirty="0"/>
          </a:p>
        </p:txBody>
      </p:sp>
      <p:pic>
        <p:nvPicPr>
          <p:cNvPr id="5122" name="Picture 2" descr="C:\Users\Алена\Music\Про любовь!\Pictures\untitledооооооооооооооооооооооооооооооо.bmp"/>
          <p:cNvPicPr>
            <a:picLocks noChangeAspect="1" noChangeArrowheads="1"/>
          </p:cNvPicPr>
          <p:nvPr/>
        </p:nvPicPr>
        <p:blipFill>
          <a:blip r:embed="rId2" cstate="print"/>
          <a:srcRect/>
          <a:stretch>
            <a:fillRect/>
          </a:stretch>
        </p:blipFill>
        <p:spPr bwMode="auto">
          <a:xfrm>
            <a:off x="2143108" y="4065588"/>
            <a:ext cx="4214842" cy="2792412"/>
          </a:xfrm>
          <a:prstGeom prst="rect">
            <a:avLst/>
          </a:prstGeom>
          <a:noFill/>
        </p:spPr>
      </p:pic>
    </p:spTree>
  </p:cSld>
  <p:clrMapOvr>
    <a:masterClrMapping/>
  </p:clrMapOvr>
  <p:transition>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endParaRPr lang="ru-RU"/>
          </a:p>
        </p:txBody>
      </p:sp>
      <p:sp>
        <p:nvSpPr>
          <p:cNvPr id="3" name="Заголовок 2"/>
          <p:cNvSpPr>
            <a:spLocks noGrp="1"/>
          </p:cNvSpPr>
          <p:nvPr>
            <p:ph type="title"/>
          </p:nvPr>
        </p:nvSpPr>
        <p:spPr/>
        <p:txBody>
          <a:bodyPr/>
          <a:lstStyle/>
          <a:p>
            <a:endParaRPr lang="ru-RU"/>
          </a:p>
        </p:txBody>
      </p:sp>
      <p:pic>
        <p:nvPicPr>
          <p:cNvPr id="6146" name="Picture 2" descr="C:\Users\Алена\Music\Про любовь!\Pictures\untitщщщщщлозшршамчыявамгрнкаыцфуячпрть.bmp"/>
          <p:cNvPicPr>
            <a:picLocks noChangeAspect="1" noChangeArrowheads="1"/>
          </p:cNvPicPr>
          <p:nvPr/>
        </p:nvPicPr>
        <p:blipFill>
          <a:blip r:embed="rId2" cstate="print"/>
          <a:srcRect/>
          <a:stretch>
            <a:fillRect/>
          </a:stretch>
        </p:blipFill>
        <p:spPr bwMode="auto">
          <a:xfrm>
            <a:off x="500034" y="0"/>
            <a:ext cx="8215370" cy="6858000"/>
          </a:xfrm>
          <a:prstGeom prst="rect">
            <a:avLst/>
          </a:prstGeom>
          <a:noFill/>
        </p:spPr>
      </p:pic>
    </p:spTree>
  </p:cSld>
  <p:clrMapOvr>
    <a:masterClrMapping/>
  </p:clrMapOvr>
  <p:transition>
    <p:zoom dir="in"/>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85728"/>
            <a:ext cx="8229600" cy="6572272"/>
          </a:xfrm>
        </p:spPr>
        <p:txBody>
          <a:bodyPr>
            <a:normAutofit lnSpcReduction="10000"/>
          </a:bodyPr>
          <a:lstStyle/>
          <a:p>
            <a:r>
              <a:rPr lang="ru-RU" dirty="0" smtClean="0"/>
              <a:t>Астероиды диаметром менее километра вряд ли приведут к катастрофическим изменениям климата или даже к гибели </a:t>
            </a:r>
            <a:r>
              <a:rPr lang="ru-RU" dirty="0" err="1" smtClean="0"/>
              <a:t>человечества,однако</a:t>
            </a:r>
            <a:r>
              <a:rPr lang="ru-RU" dirty="0" smtClean="0"/>
              <a:t> они могут стать причиной массовых разрушений и миллионов смертей при попадании в крупный город.</a:t>
            </a:r>
          </a:p>
          <a:p>
            <a:r>
              <a:rPr lang="ru-RU" dirty="0" smtClean="0"/>
              <a:t>Последний известный случай имел место на территории Сибири. Тунгусский метеорит, упавший в 1908 году, не привёл к большим жертвам и разрушениям из-за малонаселённости этой местности. В то же время, падение этого космического тела на более урбанизированную область могло иметь драматические последствия.</a:t>
            </a:r>
          </a:p>
          <a:p>
            <a:r>
              <a:rPr lang="ru-RU" dirty="0" smtClean="0"/>
              <a:t>Планируется, что </a:t>
            </a:r>
            <a:r>
              <a:rPr lang="ru-RU" dirty="0" err="1" smtClean="0"/>
              <a:t>Pan-Starrs</a:t>
            </a:r>
            <a:r>
              <a:rPr lang="ru-RU" dirty="0" smtClean="0"/>
              <a:t> будет использовать четыре 1,8-метровых телескопа. Первый опытный образец телескопа «PS1» уже установлен на вулканическом пике </a:t>
            </a:r>
            <a:r>
              <a:rPr lang="ru-RU" dirty="0" err="1" smtClean="0"/>
              <a:t>Халекала</a:t>
            </a:r>
            <a:r>
              <a:rPr lang="ru-RU" dirty="0" smtClean="0"/>
              <a:t> на Гавайях.</a:t>
            </a:r>
          </a:p>
          <a:p>
            <a:endParaRPr lang="ru-RU" dirty="0"/>
          </a:p>
        </p:txBody>
      </p:sp>
    </p:spTree>
  </p:cSld>
  <p:clrMapOvr>
    <a:masterClrMapping/>
  </p:clrMapOvr>
  <p:transition>
    <p:plu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Алена\Music\Про любовь!\Pictures\uф.bmp"/>
          <p:cNvPicPr>
            <a:picLocks noChangeAspect="1" noChangeArrowheads="1"/>
          </p:cNvPicPr>
          <p:nvPr/>
        </p:nvPicPr>
        <p:blipFill>
          <a:blip r:embed="rId2" cstate="print"/>
          <a:srcRect/>
          <a:stretch>
            <a:fillRect/>
          </a:stretch>
        </p:blipFill>
        <p:spPr bwMode="auto">
          <a:xfrm>
            <a:off x="285720" y="1071546"/>
            <a:ext cx="3292546" cy="4214842"/>
          </a:xfrm>
          <a:prstGeom prst="rect">
            <a:avLst/>
          </a:prstGeom>
          <a:noFill/>
        </p:spPr>
      </p:pic>
      <p:pic>
        <p:nvPicPr>
          <p:cNvPr id="8195" name="Picture 3" descr="C:\Users\Алена\Music\Про любовь!\Pictures\untitled.bmp"/>
          <p:cNvPicPr>
            <a:picLocks noChangeAspect="1" noChangeArrowheads="1"/>
          </p:cNvPicPr>
          <p:nvPr/>
        </p:nvPicPr>
        <p:blipFill>
          <a:blip r:embed="rId3" cstate="print"/>
          <a:srcRect/>
          <a:stretch>
            <a:fillRect/>
          </a:stretch>
        </p:blipFill>
        <p:spPr bwMode="auto">
          <a:xfrm>
            <a:off x="4000496" y="142852"/>
            <a:ext cx="4162240" cy="2928958"/>
          </a:xfrm>
          <a:prstGeom prst="rect">
            <a:avLst/>
          </a:prstGeom>
          <a:noFill/>
        </p:spPr>
      </p:pic>
      <p:pic>
        <p:nvPicPr>
          <p:cNvPr id="8196" name="Picture 4" descr="C:\Users\Алена\Music\Про любовь!\Pictures\untitнг.bmp"/>
          <p:cNvPicPr>
            <a:picLocks noChangeAspect="1" noChangeArrowheads="1"/>
          </p:cNvPicPr>
          <p:nvPr/>
        </p:nvPicPr>
        <p:blipFill>
          <a:blip r:embed="rId4" cstate="print"/>
          <a:srcRect/>
          <a:stretch>
            <a:fillRect/>
          </a:stretch>
        </p:blipFill>
        <p:spPr bwMode="auto">
          <a:xfrm>
            <a:off x="3857620" y="3214686"/>
            <a:ext cx="4500594" cy="3288894"/>
          </a:xfrm>
          <a:prstGeom prst="rect">
            <a:avLst/>
          </a:prstGeom>
          <a:noFill/>
        </p:spPr>
      </p:pic>
    </p:spTree>
  </p:cSld>
  <p:clrMapOvr>
    <a:masterClrMapping/>
  </p:clrMapOvr>
  <p:transition>
    <p:strips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a:bodyPr>
          <a:lstStyle/>
          <a:p>
            <a:r>
              <a:rPr lang="ru-RU" sz="5400" dirty="0" smtClean="0">
                <a:solidFill>
                  <a:schemeClr val="accent3">
                    <a:lumMod val="60000"/>
                    <a:lumOff val="40000"/>
                  </a:schemeClr>
                </a:solidFill>
                <a:effectLst>
                  <a:outerShdw blurRad="38100" dist="38100" dir="2700000" algn="tl">
                    <a:srgbClr val="000000">
                      <a:alpha val="43137"/>
                    </a:srgbClr>
                  </a:outerShdw>
                </a:effectLst>
              </a:rPr>
              <a:t>Выполнила </a:t>
            </a:r>
          </a:p>
          <a:p>
            <a:r>
              <a:rPr lang="ru-RU" sz="5400" dirty="0" smtClean="0">
                <a:solidFill>
                  <a:schemeClr val="accent3">
                    <a:lumMod val="60000"/>
                    <a:lumOff val="40000"/>
                  </a:schemeClr>
                </a:solidFill>
                <a:effectLst>
                  <a:outerShdw blurRad="38100" dist="38100" dir="2700000" algn="tl">
                    <a:srgbClr val="000000">
                      <a:alpha val="43137"/>
                    </a:srgbClr>
                  </a:outerShdw>
                </a:effectLst>
              </a:rPr>
              <a:t>      Найдёнова Алёна</a:t>
            </a:r>
          </a:p>
          <a:p>
            <a:endParaRPr lang="ru-RU" sz="5400" dirty="0" smtClean="0">
              <a:solidFill>
                <a:schemeClr val="accent3">
                  <a:lumMod val="60000"/>
                  <a:lumOff val="40000"/>
                </a:schemeClr>
              </a:solidFill>
              <a:effectLst>
                <a:outerShdw blurRad="38100" dist="38100" dir="2700000" algn="tl">
                  <a:srgbClr val="000000">
                    <a:alpha val="43137"/>
                  </a:srgbClr>
                </a:outerShdw>
              </a:effectLst>
            </a:endParaRPr>
          </a:p>
          <a:p>
            <a:endParaRPr lang="ru-RU" sz="5400" dirty="0" smtClean="0">
              <a:solidFill>
                <a:schemeClr val="accent3">
                  <a:lumMod val="60000"/>
                  <a:lumOff val="40000"/>
                </a:schemeClr>
              </a:solidFill>
              <a:effectLst>
                <a:outerShdw blurRad="38100" dist="38100" dir="2700000" algn="tl">
                  <a:srgbClr val="000000">
                    <a:alpha val="43137"/>
                  </a:srgbClr>
                </a:outerShdw>
              </a:effectLst>
            </a:endParaRPr>
          </a:p>
          <a:p>
            <a:r>
              <a:rPr lang="ru-RU" sz="5400" dirty="0" smtClean="0">
                <a:solidFill>
                  <a:schemeClr val="accent3">
                    <a:lumMod val="60000"/>
                    <a:lumOff val="40000"/>
                  </a:schemeClr>
                </a:solidFill>
                <a:effectLst>
                  <a:outerShdw blurRad="38100" dist="38100" dir="2700000" algn="tl">
                    <a:srgbClr val="000000">
                      <a:alpha val="43137"/>
                    </a:srgbClr>
                  </a:outerShdw>
                </a:effectLst>
              </a:rPr>
              <a:t>                         </a:t>
            </a:r>
            <a:r>
              <a:rPr lang="ru-RU" sz="6600" dirty="0" smtClean="0">
                <a:solidFill>
                  <a:schemeClr val="accent3">
                    <a:lumMod val="60000"/>
                    <a:lumOff val="40000"/>
                  </a:schemeClr>
                </a:solidFill>
                <a:effectLst>
                  <a:outerShdw blurRad="38100" dist="38100" dir="2700000" algn="tl">
                    <a:srgbClr val="000000">
                      <a:alpha val="43137"/>
                    </a:srgbClr>
                  </a:outerShdw>
                </a:effectLst>
              </a:rPr>
              <a:t>28.12.2010</a:t>
            </a:r>
            <a:r>
              <a:rPr lang="ru-RU" sz="5400" dirty="0" smtClean="0">
                <a:solidFill>
                  <a:schemeClr val="accent3">
                    <a:lumMod val="60000"/>
                    <a:lumOff val="40000"/>
                  </a:schemeClr>
                </a:solidFill>
                <a:effectLst>
                  <a:outerShdw blurRad="38100" dist="38100" dir="2700000" algn="tl">
                    <a:srgbClr val="000000">
                      <a:alpha val="43137"/>
                    </a:srgbClr>
                  </a:outerShdw>
                </a:effectLst>
              </a:rPr>
              <a:t>г</a:t>
            </a:r>
          </a:p>
        </p:txBody>
      </p:sp>
    </p:spTree>
  </p:cSld>
  <p:clrMapOvr>
    <a:masterClrMapping/>
  </p:clrMapOvr>
  <p:transition>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524000"/>
            <a:ext cx="8229600" cy="4976834"/>
          </a:xfrm>
        </p:spPr>
        <p:txBody>
          <a:bodyPr>
            <a:normAutofit fontScale="70000" lnSpcReduction="20000"/>
          </a:bodyPr>
          <a:lstStyle/>
          <a:p>
            <a:r>
              <a:rPr lang="ru-RU" dirty="0" smtClean="0"/>
              <a:t>Ракетный полигон </a:t>
            </a:r>
            <a:r>
              <a:rPr lang="ru-RU" dirty="0" err="1" smtClean="0"/>
              <a:t>Уайт-Сэндс</a:t>
            </a:r>
            <a:r>
              <a:rPr lang="ru-RU" dirty="0" smtClean="0"/>
              <a:t> в американском штате </a:t>
            </a:r>
            <a:r>
              <a:rPr lang="ru-RU" dirty="0" err="1" smtClean="0"/>
              <a:t>Нью-Мехико</a:t>
            </a:r>
            <a:r>
              <a:rPr lang="ru-RU" dirty="0" smtClean="0"/>
              <a:t> - закрытая военная база - испытательная лаборатория военно-воздушных сил с восемью уставившимися в небо телескопами. Два из них служат целям обороны, но не совсем в обычном понимании этого слова: они "заботятся" не об обороне США, а обо всем человечестве. Ночь за ночью, когда позволяет видимость, ученые исследуют небо в поисках астероидов и комет, которые могут появиться вблизи Земли. </a:t>
            </a:r>
            <a:br>
              <a:rPr lang="ru-RU" dirty="0" smtClean="0"/>
            </a:br>
            <a:r>
              <a:rPr lang="ru-RU" dirty="0" smtClean="0"/>
              <a:t>     Они вполне успешно занимаются этим: к началу сентября 2001 года здесь было обнаружено более 700 околоземных астероидов и несколько комет. «С тех пор, как мы в 1998 году взялись за это дело, - с гордостью говорит астроном Грант </a:t>
            </a:r>
            <a:r>
              <a:rPr lang="ru-RU" dirty="0" err="1" smtClean="0"/>
              <a:t>Стоукс</a:t>
            </a:r>
            <a:r>
              <a:rPr lang="ru-RU" dirty="0" smtClean="0"/>
              <a:t>, - 70 процентов "околоземных объектов", замеченных во всем мире, обнаружено нами». Грант </a:t>
            </a:r>
            <a:r>
              <a:rPr lang="ru-RU" dirty="0" err="1" smtClean="0"/>
              <a:t>Стоукс</a:t>
            </a:r>
            <a:r>
              <a:rPr lang="ru-RU" dirty="0" smtClean="0"/>
              <a:t> руководит программой поиска околоземных астероидов (LINEAR), которая объединила лабораторию Массачусетского технологического института по исследованию околоземных астероидов и военно-воздушные силы. Секретом успеха в первую очередь является специальная микросхема, размером десять на десять сантиметров, которая воспринимает уловленный телескопом свет звезд и передает картинку в компьютер. К достоинствам микросхемы относят баснословную скорость передачи снимков. Гораздо больше впечатляет то, что можно увидеть в забитом мониторами кабинете. На экранах переливаются множеством светящихся точек ночное небо над </a:t>
            </a:r>
            <a:r>
              <a:rPr lang="ru-RU" dirty="0" err="1" smtClean="0"/>
              <a:t>Нью-Мехико</a:t>
            </a:r>
            <a:r>
              <a:rPr lang="ru-RU" dirty="0" smtClean="0"/>
              <a:t>, попавшее в объектив телескопа.</a:t>
            </a:r>
            <a:endParaRPr lang="ru-RU" dirty="0"/>
          </a:p>
        </p:txBody>
      </p:sp>
      <p:sp>
        <p:nvSpPr>
          <p:cNvPr id="2" name="Заголовок 1"/>
          <p:cNvSpPr>
            <a:spLocks noGrp="1"/>
          </p:cNvSpPr>
          <p:nvPr>
            <p:ph type="title"/>
          </p:nvPr>
        </p:nvSpPr>
        <p:spPr/>
        <p:txBody>
          <a:bodyPr/>
          <a:lstStyle/>
          <a:p>
            <a:r>
              <a:rPr lang="ru-RU" b="1" dirty="0" smtClean="0">
                <a:solidFill>
                  <a:schemeClr val="accent5">
                    <a:lumMod val="20000"/>
                    <a:lumOff val="80000"/>
                  </a:schemeClr>
                </a:solidFill>
              </a:rPr>
              <a:t>            Астероидная угроза</a:t>
            </a:r>
            <a:endParaRPr lang="ru-RU" b="1" dirty="0">
              <a:solidFill>
                <a:schemeClr val="accent5">
                  <a:lumMod val="20000"/>
                  <a:lumOff val="80000"/>
                </a:schemeClr>
              </a:solidFill>
            </a:endParaRPr>
          </a:p>
        </p:txBody>
      </p:sp>
    </p:spTree>
  </p:cSld>
  <p:clrMapOvr>
    <a:masterClrMapping/>
  </p:clrMapOvr>
  <p:transition>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642918"/>
            <a:ext cx="8229600" cy="5810272"/>
          </a:xfrm>
        </p:spPr>
        <p:txBody>
          <a:bodyPr>
            <a:normAutofit fontScale="85000" lnSpcReduction="10000"/>
          </a:bodyPr>
          <a:lstStyle/>
          <a:p>
            <a:r>
              <a:rPr lang="ru-RU" dirty="0" smtClean="0"/>
              <a:t>Есть ли среди них околоземные объекты? </a:t>
            </a:r>
            <a:br>
              <a:rPr lang="ru-RU" dirty="0" smtClean="0"/>
            </a:br>
            <a:r>
              <a:rPr lang="ru-RU" dirty="0" smtClean="0"/>
              <a:t>     Сотрудник LINEAR Фрэнк Шелли нажатием нескольких клавиш, может с помощью компьютера быстро обнаружить их. «Мы делаем по пять снимков каждой области с промежутком в 30 минут. Компьютер сравнивает фотографии. Все, что за это время осталось на своем месте, а именно далекие неподвижные звезды, он отсеивает". Остаются небесные тела, которые достаточно близко расположены к Земле для того, чтобы их перемещение было заметно на снимках: это искомые околоземные объекты, а </a:t>
            </a:r>
            <a:r>
              <a:rPr lang="ru-RU" dirty="0" err="1" smtClean="0"/>
              <a:t>такжсе</a:t>
            </a:r>
            <a:r>
              <a:rPr lang="ru-RU" dirty="0" smtClean="0"/>
              <a:t> астероиды, которые вращаются вокруг Солнца в поясе астероидов между орбитами Марса и Юпитера. Помеченные зеленым астероиды - как раз из этого пояса, они не представляют опасности для обитателей 3емли. А красный означает: «Внимание! Околоземный объект!». Часто это астероид, слишком приблизившийся к Земле, или околоземный астероид. Кометы попадаются гораздо реже.</a:t>
            </a:r>
            <a:br>
              <a:rPr lang="ru-RU" dirty="0" smtClean="0"/>
            </a:br>
            <a:endParaRPr lang="ru-RU" dirty="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571612"/>
            <a:ext cx="8229600" cy="4524388"/>
          </a:xfrm>
        </p:spPr>
        <p:txBody>
          <a:bodyPr>
            <a:normAutofit fontScale="85000" lnSpcReduction="20000"/>
          </a:bodyPr>
          <a:lstStyle/>
          <a:p>
            <a:r>
              <a:rPr lang="ru-RU" dirty="0" smtClean="0"/>
              <a:t> "Околоземные астероиды, обычно не несут в себе никакой опасности. Но время от времени и такое небесное тело может оказаться на слишком близком расстоянии от Земли или даже нестись прямо на нее. У человечества должна быть возможность защитить себя от вероятного столкновения с космическим телом, поэтому мы стремимся как можно раньше предсказать развитие событий". </a:t>
            </a:r>
            <a:br>
              <a:rPr lang="ru-RU" dirty="0" smtClean="0"/>
            </a:br>
            <a:r>
              <a:rPr lang="ru-RU" dirty="0" smtClean="0"/>
              <a:t>     В </a:t>
            </a:r>
            <a:r>
              <a:rPr lang="ru-RU" dirty="0" err="1" smtClean="0"/>
              <a:t>блокбастере</a:t>
            </a:r>
            <a:r>
              <a:rPr lang="ru-RU" dirty="0" smtClean="0"/>
              <a:t> 1998 года "Армагеддон" предотвратить конец света было легко. Исполинский астероид, размером с Техас, несся со скоростью 35 тысяч километров в час к 3емле. Всего за 18 остававшихся до катастрофы дней команда специалистов-буровиков прошла курсы космонавтов, освоила космический корабль «</a:t>
            </a:r>
            <a:r>
              <a:rPr lang="ru-RU" dirty="0" err="1" smtClean="0"/>
              <a:t>Шаттл</a:t>
            </a:r>
            <a:r>
              <a:rPr lang="ru-RU" dirty="0" smtClean="0"/>
              <a:t>», пробурила в астероиде дыру глубиной 255 метров и раскола его атомной бомбой на две части. Половинки пролетели мимо Земли, и человечество было спасено.  </a:t>
            </a:r>
            <a:endParaRPr lang="ru-RU" dirty="0"/>
          </a:p>
        </p:txBody>
      </p:sp>
      <p:sp>
        <p:nvSpPr>
          <p:cNvPr id="2" name="Заголовок 1"/>
          <p:cNvSpPr>
            <a:spLocks noGrp="1"/>
          </p:cNvSpPr>
          <p:nvPr>
            <p:ph type="title"/>
          </p:nvPr>
        </p:nvSpPr>
        <p:spPr>
          <a:xfrm>
            <a:off x="457200" y="571480"/>
            <a:ext cx="8229600" cy="857256"/>
          </a:xfrm>
        </p:spPr>
        <p:txBody>
          <a:bodyPr>
            <a:normAutofit fontScale="90000"/>
          </a:bodyPr>
          <a:lstStyle/>
          <a:p>
            <a:r>
              <a:rPr lang="ru-RU" dirty="0" smtClean="0"/>
              <a:t/>
            </a:r>
            <a:br>
              <a:rPr lang="ru-RU" dirty="0" smtClean="0"/>
            </a:br>
            <a:r>
              <a:rPr lang="ru-RU" dirty="0" smtClean="0"/>
              <a:t>        </a:t>
            </a:r>
            <a:r>
              <a:rPr lang="ru-RU" b="1" dirty="0" smtClean="0"/>
              <a:t>Голливудский Армагеддон и                  реальная угроза  </a:t>
            </a:r>
            <a:endParaRPr lang="ru-RU" dirty="0"/>
          </a:p>
        </p:txBody>
      </p:sp>
    </p:spTree>
  </p:cSld>
  <p:clrMapOvr>
    <a:masterClrMapping/>
  </p:clrMapOvr>
  <p:transition>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Алена\Music\Про любовь!\Pictures\т.bmp"/>
          <p:cNvPicPr>
            <a:picLocks noChangeAspect="1" noChangeArrowheads="1"/>
          </p:cNvPicPr>
          <p:nvPr/>
        </p:nvPicPr>
        <p:blipFill>
          <a:blip r:embed="rId2" cstate="print"/>
          <a:srcRect/>
          <a:stretch>
            <a:fillRect/>
          </a:stretch>
        </p:blipFill>
        <p:spPr bwMode="auto">
          <a:xfrm>
            <a:off x="500034" y="357166"/>
            <a:ext cx="2928958" cy="2322513"/>
          </a:xfrm>
          <a:prstGeom prst="rect">
            <a:avLst/>
          </a:prstGeom>
          <a:noFill/>
        </p:spPr>
      </p:pic>
      <p:pic>
        <p:nvPicPr>
          <p:cNvPr id="1027" name="Picture 3" descr="C:\Users\Алена\Music\Про любовь!\Pictures\untitledрпнваеуы.bmp"/>
          <p:cNvPicPr>
            <a:picLocks noChangeAspect="1" noChangeArrowheads="1"/>
          </p:cNvPicPr>
          <p:nvPr/>
        </p:nvPicPr>
        <p:blipFill>
          <a:blip r:embed="rId3" cstate="print"/>
          <a:srcRect/>
          <a:stretch>
            <a:fillRect/>
          </a:stretch>
        </p:blipFill>
        <p:spPr bwMode="auto">
          <a:xfrm>
            <a:off x="4856163" y="428604"/>
            <a:ext cx="3359175" cy="2286016"/>
          </a:xfrm>
          <a:prstGeom prst="rect">
            <a:avLst/>
          </a:prstGeom>
          <a:noFill/>
        </p:spPr>
      </p:pic>
      <p:pic>
        <p:nvPicPr>
          <p:cNvPr id="1028" name="Picture 4" descr="C:\Users\Алена\Music\Про любовь!\Pictures\unt.bmp"/>
          <p:cNvPicPr>
            <a:picLocks noChangeAspect="1" noChangeArrowheads="1"/>
          </p:cNvPicPr>
          <p:nvPr/>
        </p:nvPicPr>
        <p:blipFill>
          <a:blip r:embed="rId4" cstate="print"/>
          <a:srcRect/>
          <a:stretch>
            <a:fillRect/>
          </a:stretch>
        </p:blipFill>
        <p:spPr bwMode="auto">
          <a:xfrm>
            <a:off x="115277" y="2857496"/>
            <a:ext cx="4170971" cy="3144378"/>
          </a:xfrm>
          <a:prstGeom prst="rect">
            <a:avLst/>
          </a:prstGeom>
          <a:noFill/>
        </p:spPr>
      </p:pic>
      <p:pic>
        <p:nvPicPr>
          <p:cNvPr id="1029" name="Picture 5" descr="C:\Users\Алена\Music\Про любовь!\Pictures\untitleщ.bmp"/>
          <p:cNvPicPr>
            <a:picLocks noChangeAspect="1" noChangeArrowheads="1"/>
          </p:cNvPicPr>
          <p:nvPr/>
        </p:nvPicPr>
        <p:blipFill>
          <a:blip r:embed="rId5" cstate="print"/>
          <a:srcRect/>
          <a:stretch>
            <a:fillRect/>
          </a:stretch>
        </p:blipFill>
        <p:spPr bwMode="auto">
          <a:xfrm>
            <a:off x="4500562" y="2762250"/>
            <a:ext cx="4214842" cy="3238518"/>
          </a:xfrm>
          <a:prstGeom prst="rect">
            <a:avLst/>
          </a:prstGeom>
          <a:noFill/>
        </p:spPr>
      </p:pic>
    </p:spTree>
  </p:cSld>
  <p:clrMapOvr>
    <a:masterClrMapping/>
  </p:clrMapOvr>
  <p:transition>
    <p:comb/>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4000504"/>
            <a:ext cx="8229600" cy="2214578"/>
          </a:xfrm>
        </p:spPr>
        <p:txBody>
          <a:bodyPr/>
          <a:lstStyle/>
          <a:p>
            <a:r>
              <a:rPr lang="ru-RU" b="1" dirty="0" smtClean="0"/>
              <a:t>Визитеры из космоса меняют облик Земли</a:t>
            </a:r>
            <a:r>
              <a:rPr lang="ru-RU" dirty="0" smtClean="0"/>
              <a:t> Долгое время их </a:t>
            </a:r>
            <a:r>
              <a:rPr lang="ru-RU" dirty="0" err="1" smtClean="0"/>
              <a:t>незамечали</a:t>
            </a:r>
            <a:r>
              <a:rPr lang="ru-RU" dirty="0" smtClean="0"/>
              <a:t> и недооценивали; ныне кратеры выглядят предупреждением: астероид может опустошить обширные области, если не предотвратить удар из космоса</a:t>
            </a:r>
            <a:r>
              <a:rPr lang="ru-RU" dirty="0" smtClean="0"/>
              <a:t>.</a:t>
            </a:r>
            <a:endParaRPr lang="ru-RU" dirty="0"/>
          </a:p>
        </p:txBody>
      </p:sp>
      <p:pic>
        <p:nvPicPr>
          <p:cNvPr id="2050" name="Picture 2" descr="C:\Users\Алена\Music\Про любовь!\Pictures\ошргнв.bmp"/>
          <p:cNvPicPr>
            <a:picLocks noChangeAspect="1" noChangeArrowheads="1"/>
          </p:cNvPicPr>
          <p:nvPr/>
        </p:nvPicPr>
        <p:blipFill>
          <a:blip r:embed="rId2" cstate="print"/>
          <a:srcRect/>
          <a:stretch>
            <a:fillRect/>
          </a:stretch>
        </p:blipFill>
        <p:spPr bwMode="auto">
          <a:xfrm>
            <a:off x="428596" y="285728"/>
            <a:ext cx="3854621" cy="2928958"/>
          </a:xfrm>
          <a:prstGeom prst="rect">
            <a:avLst/>
          </a:prstGeom>
          <a:noFill/>
        </p:spPr>
      </p:pic>
      <p:pic>
        <p:nvPicPr>
          <p:cNvPr id="2051" name="Picture 3" descr="C:\Users\Алена\Music\Про любовь!\Pictures\unъ.bmp"/>
          <p:cNvPicPr>
            <a:picLocks noChangeAspect="1" noChangeArrowheads="1"/>
          </p:cNvPicPr>
          <p:nvPr/>
        </p:nvPicPr>
        <p:blipFill>
          <a:blip r:embed="rId3" cstate="print"/>
          <a:srcRect/>
          <a:stretch>
            <a:fillRect/>
          </a:stretch>
        </p:blipFill>
        <p:spPr bwMode="auto">
          <a:xfrm>
            <a:off x="4572000" y="285728"/>
            <a:ext cx="4230718" cy="2928958"/>
          </a:xfrm>
          <a:prstGeom prst="rect">
            <a:avLst/>
          </a:prstGeom>
          <a:noFill/>
        </p:spPr>
      </p:pic>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Алена\Music\Про любовь!\Pictures\untitled.bmp"/>
          <p:cNvPicPr>
            <a:picLocks noChangeAspect="1" noChangeArrowheads="1"/>
          </p:cNvPicPr>
          <p:nvPr/>
        </p:nvPicPr>
        <p:blipFill>
          <a:blip r:embed="rId2" cstate="print"/>
          <a:srcRect/>
          <a:stretch>
            <a:fillRect/>
          </a:stretch>
        </p:blipFill>
        <p:spPr bwMode="auto">
          <a:xfrm>
            <a:off x="346075" y="0"/>
            <a:ext cx="3511545" cy="2643182"/>
          </a:xfrm>
          <a:prstGeom prst="rect">
            <a:avLst/>
          </a:prstGeom>
          <a:noFill/>
        </p:spPr>
      </p:pic>
      <p:pic>
        <p:nvPicPr>
          <p:cNvPr id="3075" name="Picture 3" descr="C:\Users\Алена\Music\Про любовь!\Pictures\untitled2.bmp"/>
          <p:cNvPicPr>
            <a:picLocks noChangeAspect="1" noChangeArrowheads="1"/>
          </p:cNvPicPr>
          <p:nvPr/>
        </p:nvPicPr>
        <p:blipFill>
          <a:blip r:embed="rId3" cstate="print"/>
          <a:srcRect/>
          <a:stretch>
            <a:fillRect/>
          </a:stretch>
        </p:blipFill>
        <p:spPr bwMode="auto">
          <a:xfrm>
            <a:off x="5143504" y="0"/>
            <a:ext cx="3643338" cy="2643182"/>
          </a:xfrm>
          <a:prstGeom prst="rect">
            <a:avLst/>
          </a:prstGeom>
          <a:noFill/>
        </p:spPr>
      </p:pic>
      <p:pic>
        <p:nvPicPr>
          <p:cNvPr id="3076" name="Picture 4" descr="C:\Users\Алена\Music\Про любовь!\Pictures\untitled3.bmp"/>
          <p:cNvPicPr>
            <a:picLocks noChangeAspect="1" noChangeArrowheads="1"/>
          </p:cNvPicPr>
          <p:nvPr/>
        </p:nvPicPr>
        <p:blipFill>
          <a:blip r:embed="rId4" cstate="print"/>
          <a:srcRect/>
          <a:stretch>
            <a:fillRect/>
          </a:stretch>
        </p:blipFill>
        <p:spPr bwMode="auto">
          <a:xfrm>
            <a:off x="515846" y="3013074"/>
            <a:ext cx="4270468" cy="2773380"/>
          </a:xfrm>
          <a:prstGeom prst="rect">
            <a:avLst/>
          </a:prstGeom>
          <a:noFill/>
        </p:spPr>
      </p:pic>
      <p:pic>
        <p:nvPicPr>
          <p:cNvPr id="3077" name="Picture 5" descr="C:\Users\Алена\Music\Про любовь!\Pictures\untitled4.bmp"/>
          <p:cNvPicPr>
            <a:picLocks noChangeAspect="1" noChangeArrowheads="1"/>
          </p:cNvPicPr>
          <p:nvPr/>
        </p:nvPicPr>
        <p:blipFill>
          <a:blip r:embed="rId5" cstate="print"/>
          <a:srcRect/>
          <a:stretch>
            <a:fillRect/>
          </a:stretch>
        </p:blipFill>
        <p:spPr bwMode="auto">
          <a:xfrm>
            <a:off x="5214942" y="3406774"/>
            <a:ext cx="3929058" cy="2808307"/>
          </a:xfrm>
          <a:prstGeom prst="rect">
            <a:avLst/>
          </a:prstGeom>
          <a:noFill/>
        </p:spPr>
      </p:pic>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229600" cy="6286544"/>
          </a:xfrm>
        </p:spPr>
        <p:txBody>
          <a:bodyPr>
            <a:normAutofit fontScale="92500" lnSpcReduction="20000"/>
          </a:bodyPr>
          <a:lstStyle/>
          <a:p>
            <a:r>
              <a:rPr lang="ru-RU" dirty="0" smtClean="0"/>
              <a:t>Такой сценарий не имеет ничего общего с действительностью. Небесные тела, с которыми может столкнуться 3емля, существенно меньше чудовища из «Армагеддона», правда, обезопасить их гораздо сложнее, чем описано в фильме. </a:t>
            </a:r>
            <a:br>
              <a:rPr lang="ru-RU" dirty="0" smtClean="0"/>
            </a:br>
            <a:r>
              <a:rPr lang="ru-RU" dirty="0" smtClean="0"/>
              <a:t>     Но и более слабые атаки из космоса ставят жизнь на Земле на грань уничтожения. Астероид диаметром всего 10-15 километров небезосновательно обвиняется в том, что 65 миллионов лет назад он уничтожил 75-80 процентов видов животных и растений, в частности динозавров. </a:t>
            </a:r>
            <a:br>
              <a:rPr lang="ru-RU" dirty="0" smtClean="0"/>
            </a:br>
            <a:r>
              <a:rPr lang="ru-RU" dirty="0" smtClean="0"/>
              <a:t>Он пробил кратер диаметром двести километров, одна половина которого расположена на мексиканском полуострове Юкатан, вторая - в Мексиканском заливе. Миллиарды тонн пыли и водяного пара, сажа и пепел от чудовищного пожара затмили солнце на многие месяцы; это могло привести к катастрофическому для всего живого падению температуры на поверхности 3емли. </a:t>
            </a:r>
            <a:br>
              <a:rPr lang="ru-RU" dirty="0" smtClean="0"/>
            </a:br>
            <a:endParaRPr lang="ru-RU" dirty="0"/>
          </a:p>
        </p:txBody>
      </p:sp>
    </p:spTree>
  </p:cSld>
  <p:clrMapOvr>
    <a:masterClrMapping/>
  </p:clrMapOvr>
  <p:transition>
    <p:comb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229600" cy="6215106"/>
          </a:xfrm>
        </p:spPr>
        <p:txBody>
          <a:bodyPr>
            <a:normAutofit fontScale="92500" lnSpcReduction="20000"/>
          </a:bodyPr>
          <a:lstStyle/>
          <a:p>
            <a:r>
              <a:rPr lang="ru-RU" dirty="0" smtClean="0"/>
              <a:t>Многочисленные кратеры на всех континентах свидетельствуют о том, что 3емля на протяжении своей истории постоянно подвергалась бомбардировкам из космоса. Ныне найдено около 150 таких гигантских воронок. Совершенно ясно, что это следы далеко не всех столкновений, которые пережила наша планета. Во многих труднодоступных регионах поиск метеоритных кратеров еще не проводился. Районы падения небесных тел определить очень сложно или практически невозможно из-за деформации земной коры, геологических отложений и эрозии почвы. </a:t>
            </a:r>
            <a:br>
              <a:rPr lang="ru-RU" dirty="0" smtClean="0"/>
            </a:br>
            <a:r>
              <a:rPr lang="ru-RU" dirty="0" smtClean="0"/>
              <a:t>Но главное - чрезвычайно трудно обнаружить следы столкновения в океанах, которые покрывают 70 процентов поверхности 3емли. Те немногие кратеры, которые обнаружены к настоящему времени, находятся на плоском шельфе континентов. С уверенностью можно говорить только об одном месте падения небесного тела в водных глубинах - в восточной части Тихого океана, западнее мыса Горн.</a:t>
            </a:r>
            <a:endParaRPr lang="ru-RU" dirty="0"/>
          </a:p>
        </p:txBody>
      </p:sp>
      <p:sp>
        <p:nvSpPr>
          <p:cNvPr id="2" name="Заголовок 1"/>
          <p:cNvSpPr>
            <a:spLocks noGrp="1"/>
          </p:cNvSpPr>
          <p:nvPr>
            <p:ph type="title"/>
          </p:nvPr>
        </p:nvSpPr>
        <p:spPr/>
        <p:txBody>
          <a:bodyPr/>
          <a:lstStyle/>
          <a:p>
            <a:endParaRPr lang="ru-RU"/>
          </a:p>
        </p:txBody>
      </p:sp>
    </p:spTree>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70</TotalTime>
  <Words>563</Words>
  <Application>Microsoft Office PowerPoint</Application>
  <PresentationFormat>Экран (4:3)</PresentationFormat>
  <Paragraphs>23</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Бумажная</vt:lpstr>
      <vt:lpstr>УГРОЗА ЗЕМЛЕ</vt:lpstr>
      <vt:lpstr>            Астероидная угроза</vt:lpstr>
      <vt:lpstr>Слайд 3</vt:lpstr>
      <vt:lpstr>         Голливудский Армагеддон и                  реальная угроза  </vt:lpstr>
      <vt:lpstr>Слайд 5</vt:lpstr>
      <vt:lpstr>Слайд 6</vt:lpstr>
      <vt:lpstr>Слайд 7</vt:lpstr>
      <vt:lpstr>Слайд 8</vt:lpstr>
      <vt:lpstr>Слайд 9</vt:lpstr>
      <vt:lpstr>Слайд 10</vt:lpstr>
      <vt:lpstr>Слайд 11</vt:lpstr>
      <vt:lpstr>Слайд 12</vt:lpstr>
      <vt:lpstr>Земля вооружается против угрозы    из космоса </vt:lpstr>
      <vt:lpstr>Слайд 14</vt:lpstr>
      <vt:lpstr>Слайд 15</vt:lpstr>
      <vt:lpstr>Слайд 16</vt:lpstr>
      <vt:lpstr>Слайд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УГРОЗА ЗЕМЛЕ</dc:title>
  <dc:creator>Алена</dc:creator>
  <cp:lastModifiedBy>Максименко Анатолий</cp:lastModifiedBy>
  <cp:revision>9</cp:revision>
  <dcterms:created xsi:type="dcterms:W3CDTF">2010-12-27T16:42:22Z</dcterms:created>
  <dcterms:modified xsi:type="dcterms:W3CDTF">2011-01-06T13:11:12Z</dcterms:modified>
</cp:coreProperties>
</file>