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FFFF"/>
    <a:srgbClr val="FF66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89" autoAdjust="0"/>
    <p:restoredTop sz="97919" autoAdjust="0"/>
  </p:normalViewPr>
  <p:slideViewPr>
    <p:cSldViewPr>
      <p:cViewPr varScale="1">
        <p:scale>
          <a:sx n="90" d="100"/>
          <a:sy n="90" d="100"/>
        </p:scale>
        <p:origin x="-133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BBEB371D-42C9-4CA8-A66E-A24917E04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554618-1BEA-4B46-964B-3D172A878C43}" type="slidenum">
              <a:rPr lang="ru-RU"/>
              <a:pPr/>
              <a:t>8</a:t>
            </a:fld>
            <a:endParaRPr lang="ru-RU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EEAC4-E22A-477C-B34F-7B9256F56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DB54B-5B73-4CC7-B577-6FBB55133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B0D21-15F7-433D-A66D-15B2A1CF3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0B42-8316-4150-8C46-B7538CA1A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25198-AD16-487A-B02E-4BD438A43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4C885-316E-45F0-99E2-EDCBAFBC69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807B2-41FF-4870-8E81-165D41C2A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78BD1-393E-4D80-834D-8613CA454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EDDC3-5E09-480C-BCF8-D0176B962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1254C-A4B6-41E4-8A3F-0F4170C20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2E0AC-E676-4AF5-9B7E-A38A8B0BA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E62F7FA-694D-436C-A8FA-8DB0A3341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30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strolab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2.bin"/><Relationship Id="rId2" Type="http://schemas.openxmlformats.org/officeDocument/2006/relationships/audio" Target="file:///D:\&#1082;&#1091;&#1088;&#1089;&#1099;\&#1087;&#1088;&#1077;&#1079;&#1077;&#1085;&#1090;&#1072;&#1094;&#1080;&#1103;\2007-09-05%2010_18_31.wav" TargetMode="Externa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133600"/>
            <a:ext cx="6400800" cy="3095625"/>
          </a:xfrm>
        </p:spPr>
        <p:txBody>
          <a:bodyPr/>
          <a:lstStyle/>
          <a:p>
            <a:r>
              <a:rPr lang="ru-RU" dirty="0" smtClean="0"/>
              <a:t> </a:t>
            </a:r>
          </a:p>
        </p:txBody>
      </p:sp>
      <p:sp>
        <p:nvSpPr>
          <p:cNvPr id="4099" name="WordArt 10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476375" y="692150"/>
            <a:ext cx="5761038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РАДИОАСТРОНОМИЯ </a:t>
            </a:r>
          </a:p>
        </p:txBody>
      </p:sp>
      <p:sp>
        <p:nvSpPr>
          <p:cNvPr id="4100" name="AutoShape 1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27988" y="6165850"/>
            <a:ext cx="792162" cy="503238"/>
          </a:xfrm>
          <a:prstGeom prst="right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2771775" y="1989138"/>
            <a:ext cx="4103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РАДИОТЕЛЕСКОПЫ</a:t>
            </a: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1331913" y="4221163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None/>
              <a:defRPr/>
            </a:pP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03" name="AutoShape 17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79388" y="6165850"/>
            <a:ext cx="863600" cy="485775"/>
          </a:xfrm>
          <a:prstGeom prst="leftArrow">
            <a:avLst>
              <a:gd name="adj1" fmla="val 50000"/>
              <a:gd name="adj2" fmla="val 44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/>
              <a:t>ЛИТЕРАТУРА</a:t>
            </a:r>
          </a:p>
        </p:txBody>
      </p:sp>
      <p:sp>
        <p:nvSpPr>
          <p:cNvPr id="12291" name="Rectangle 5"/>
          <p:cNvSpPr>
            <a:spLocks noGrp="1" noRot="1" noChangeArrowheads="1"/>
          </p:cNvSpPr>
          <p:nvPr>
            <p:ph idx="1"/>
          </p:nvPr>
        </p:nvSpPr>
        <p:spPr>
          <a:xfrm>
            <a:off x="250825" y="1412875"/>
            <a:ext cx="8540750" cy="4498975"/>
          </a:xfrm>
        </p:spPr>
        <p:txBody>
          <a:bodyPr/>
          <a:lstStyle/>
          <a:p>
            <a:r>
              <a:rPr lang="ru-RU" sz="1800" smtClean="0"/>
              <a:t>1. Е.П. Левитан, Астрономия-11, М,1999г</a:t>
            </a:r>
            <a:endParaRPr lang="en-US" sz="1800" smtClean="0"/>
          </a:p>
          <a:p>
            <a:endParaRPr lang="ru-RU" sz="1800" smtClean="0"/>
          </a:p>
          <a:p>
            <a:r>
              <a:rPr lang="ru-RU" sz="1800" smtClean="0"/>
              <a:t>2. И.А. Климишин, Астрономия  наших дней, М,1986г</a:t>
            </a:r>
            <a:endParaRPr lang="en-US" sz="1800" smtClean="0"/>
          </a:p>
          <a:p>
            <a:endParaRPr lang="ru-RU" sz="1800" smtClean="0"/>
          </a:p>
          <a:p>
            <a:r>
              <a:rPr lang="ru-RU" sz="1800" smtClean="0"/>
              <a:t>3. Энциклопедия для детей. Астрономия,т.8,М,1997г</a:t>
            </a:r>
            <a:endParaRPr lang="en-US" sz="1800" smtClean="0"/>
          </a:p>
          <a:p>
            <a:endParaRPr lang="ru-RU" sz="1800" smtClean="0"/>
          </a:p>
          <a:p>
            <a:r>
              <a:rPr lang="ru-RU" sz="1800" smtClean="0"/>
              <a:t>4. Карл  Ротхаммель,</a:t>
            </a:r>
            <a:r>
              <a:rPr lang="en-US" sz="1800" smtClean="0"/>
              <a:t> </a:t>
            </a:r>
            <a:r>
              <a:rPr lang="ru-RU" sz="1800" smtClean="0"/>
              <a:t>Антенны, том 2,  2007г</a:t>
            </a:r>
            <a:endParaRPr lang="en-US" sz="1800" smtClean="0"/>
          </a:p>
          <a:p>
            <a:endParaRPr lang="ru-RU" sz="1800" smtClean="0"/>
          </a:p>
          <a:p>
            <a:r>
              <a:rPr lang="ru-RU" sz="1800" smtClean="0"/>
              <a:t>5.</a:t>
            </a:r>
            <a:r>
              <a:rPr lang="en-US" sz="2000" smtClean="0"/>
              <a:t> </a:t>
            </a:r>
            <a:r>
              <a:rPr lang="ru-RU" sz="2000" smtClean="0">
                <a:hlinkClick r:id="rId2"/>
              </a:rPr>
              <a:t>www.astrolab.ru</a:t>
            </a:r>
            <a:r>
              <a:rPr lang="en-US" smtClean="0"/>
              <a:t> </a:t>
            </a:r>
            <a:endParaRPr lang="ru-RU" smtClean="0"/>
          </a:p>
        </p:txBody>
      </p:sp>
      <p:sp>
        <p:nvSpPr>
          <p:cNvPr id="12292" name="Text Box 10"/>
          <p:cNvSpPr txBox="1">
            <a:spLocks noChangeArrowheads="1"/>
          </p:cNvSpPr>
          <p:nvPr/>
        </p:nvSpPr>
        <p:spPr bwMode="auto">
          <a:xfrm>
            <a:off x="395288" y="6165850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Начало</a:t>
            </a:r>
          </a:p>
        </p:txBody>
      </p:sp>
      <p:sp>
        <p:nvSpPr>
          <p:cNvPr id="12293" name="AutoShape 11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323850" y="6092825"/>
            <a:ext cx="1079500" cy="504825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Начало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71934" y="6000768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Федоренко Саша, 11 </a:t>
            </a:r>
            <a:r>
              <a:rPr lang="ru-RU" dirty="0" err="1" smtClean="0"/>
              <a:t>кл</a:t>
            </a:r>
            <a:r>
              <a:rPr lang="ru-RU" dirty="0" smtClean="0"/>
              <a:t>, 2010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0"/>
            <a:ext cx="8540750" cy="1371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/>
              <a:t>Радиоастрономия - раздел астрономии, изучающий  радиоизлучение космических источников (Солнце,</a:t>
            </a:r>
            <a:r>
              <a:rPr lang="en-US" sz="2400"/>
              <a:t> </a:t>
            </a:r>
            <a:r>
              <a:rPr lang="ru-RU" sz="2400"/>
              <a:t>звезды,</a:t>
            </a:r>
            <a:r>
              <a:rPr lang="en-US" sz="2400"/>
              <a:t> </a:t>
            </a:r>
            <a:r>
              <a:rPr lang="ru-RU" sz="2400"/>
              <a:t>Луна,</a:t>
            </a:r>
            <a:r>
              <a:rPr lang="en-US" sz="2400"/>
              <a:t> </a:t>
            </a:r>
            <a:r>
              <a:rPr lang="ru-RU" sz="2400"/>
              <a:t>планеты и т.д.)</a:t>
            </a:r>
          </a:p>
        </p:txBody>
      </p:sp>
      <p:sp>
        <p:nvSpPr>
          <p:cNvPr id="614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5" y="836613"/>
            <a:ext cx="8540750" cy="5521345"/>
          </a:xfrm>
        </p:spPr>
        <p:txBody>
          <a:bodyPr>
            <a:normAutofit/>
          </a:bodyPr>
          <a:lstStyle/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16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16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2000" dirty="0"/>
              <a:t>Радиотелескоп</a:t>
            </a:r>
            <a:r>
              <a:rPr lang="en-US" sz="2000" dirty="0"/>
              <a:t> </a:t>
            </a:r>
            <a:r>
              <a:rPr lang="ru-RU" sz="2000" dirty="0"/>
              <a:t>-  основной   инструмент   радиоастрономов </a:t>
            </a:r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20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8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14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20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ru-RU" sz="2000" dirty="0"/>
              <a:t>    Радиотелескоп  служит для приёма собственного радиоизлучения небесных объектов, исследования его характеристик: координат источников, пространственной структуры, интенсивности излучения, спектра и поляризации</a:t>
            </a:r>
            <a:r>
              <a:rPr lang="ru-RU" sz="2000" dirty="0" smtClean="0"/>
              <a:t>.</a:t>
            </a:r>
            <a:endParaRPr lang="ru-RU" sz="2000" dirty="0"/>
          </a:p>
          <a:p>
            <a:pPr marL="548640" indent="-411480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ru-RU" sz="800" dirty="0"/>
              <a:t> </a:t>
            </a: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844675"/>
            <a:ext cx="1428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3284538"/>
            <a:ext cx="10001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844675"/>
            <a:ext cx="12763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125" y="3357563"/>
            <a:ext cx="9048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1916113"/>
            <a:ext cx="14001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71550" y="3357563"/>
            <a:ext cx="12287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0" name="AutoShape 1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27988" y="6165850"/>
            <a:ext cx="792162" cy="503238"/>
          </a:xfrm>
          <a:prstGeom prst="right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1" name="AutoShape 1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79388" y="6165850"/>
            <a:ext cx="863600" cy="485775"/>
          </a:xfrm>
          <a:prstGeom prst="leftArrow">
            <a:avLst>
              <a:gd name="adj1" fmla="val 50000"/>
              <a:gd name="adj2" fmla="val 44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95288" y="-242888"/>
            <a:ext cx="8229600" cy="162877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/>
              <a:t>1895 г. Изобретение  первого  в  мире  радиоприемника </a:t>
            </a:r>
            <a:r>
              <a:rPr lang="en-US" sz="2000"/>
              <a:t/>
            </a:r>
            <a:br>
              <a:rPr lang="en-US" sz="2000"/>
            </a:br>
            <a:r>
              <a:rPr lang="ru-RU" sz="2000"/>
              <a:t> А.С. Поповым  и   Г. Маркони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50825" y="1125538"/>
            <a:ext cx="8424863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1931 г.   Радиоинженер  Карл  Янский  регистрирует  излучение   Млечного  Пути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39750" y="3500438"/>
            <a:ext cx="82296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Космическое  радиоизлучение  регистрируется  с  помощью  радиотелескопов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0" y="1412875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defRPr/>
            </a:pPr>
            <a:endParaRPr lang="ru-RU" sz="23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1397000" y="4808538"/>
            <a:ext cx="61007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000">
                <a:solidFill>
                  <a:schemeClr val="tx2"/>
                </a:solidFill>
              </a:rPr>
              <a:t>Составными  частями  радиотелескопа  являются:</a:t>
            </a:r>
          </a:p>
          <a:p>
            <a:r>
              <a:rPr lang="ru-RU" sz="2000">
                <a:solidFill>
                  <a:schemeClr val="tx2"/>
                </a:solidFill>
              </a:rPr>
              <a:t>     - антенна</a:t>
            </a:r>
          </a:p>
          <a:p>
            <a:r>
              <a:rPr lang="ru-RU" sz="2000">
                <a:solidFill>
                  <a:schemeClr val="tx2"/>
                </a:solidFill>
              </a:rPr>
              <a:t>     - фидерная  линия</a:t>
            </a:r>
          </a:p>
          <a:p>
            <a:r>
              <a:rPr lang="ru-RU" sz="2000">
                <a:solidFill>
                  <a:schemeClr val="tx2"/>
                </a:solidFill>
              </a:rPr>
              <a:t>     - радиоприемник</a:t>
            </a:r>
            <a:r>
              <a:rPr lang="ru-RU" sz="2000"/>
              <a:t> (радиометр)</a:t>
            </a:r>
          </a:p>
        </p:txBody>
      </p:sp>
      <p:sp>
        <p:nvSpPr>
          <p:cNvPr id="6151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27988" y="6165850"/>
            <a:ext cx="792162" cy="503238"/>
          </a:xfrm>
          <a:prstGeom prst="right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AutoShape 10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79388" y="6165850"/>
            <a:ext cx="863600" cy="485775"/>
          </a:xfrm>
          <a:prstGeom prst="leftArrow">
            <a:avLst>
              <a:gd name="adj1" fmla="val 50000"/>
              <a:gd name="adj2" fmla="val 44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53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2349500"/>
            <a:ext cx="27352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-242888"/>
            <a:ext cx="8540750" cy="908051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/>
              <a:t>Радиоприемник  и  типы  антенн</a:t>
            </a:r>
          </a:p>
        </p:txBody>
      </p:sp>
      <p:grpSp>
        <p:nvGrpSpPr>
          <p:cNvPr id="7171" name="Group 4"/>
          <p:cNvGrpSpPr>
            <a:grpSpLocks noChangeAspect="1"/>
          </p:cNvGrpSpPr>
          <p:nvPr/>
        </p:nvGrpSpPr>
        <p:grpSpPr bwMode="auto">
          <a:xfrm>
            <a:off x="0" y="333375"/>
            <a:ext cx="6264275" cy="3443288"/>
            <a:chOff x="2360" y="5286"/>
            <a:chExt cx="7200" cy="4320"/>
          </a:xfrm>
        </p:grpSpPr>
        <p:sp>
          <p:nvSpPr>
            <p:cNvPr id="7183" name="AutoShape 5"/>
            <p:cNvSpPr>
              <a:spLocks noChangeAspect="1" noChangeArrowheads="1"/>
            </p:cNvSpPr>
            <p:nvPr/>
          </p:nvSpPr>
          <p:spPr bwMode="auto">
            <a:xfrm>
              <a:off x="2360" y="5286"/>
              <a:ext cx="720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4" name="Line 6"/>
            <p:cNvSpPr>
              <a:spLocks noChangeShapeType="1"/>
            </p:cNvSpPr>
            <p:nvPr/>
          </p:nvSpPr>
          <p:spPr bwMode="auto">
            <a:xfrm>
              <a:off x="3538" y="5548"/>
              <a:ext cx="0" cy="654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5" name="Line 7"/>
            <p:cNvSpPr>
              <a:spLocks noChangeShapeType="1"/>
            </p:cNvSpPr>
            <p:nvPr/>
          </p:nvSpPr>
          <p:spPr bwMode="auto">
            <a:xfrm>
              <a:off x="3538" y="6595"/>
              <a:ext cx="0" cy="655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Line 8"/>
            <p:cNvSpPr>
              <a:spLocks noChangeShapeType="1"/>
            </p:cNvSpPr>
            <p:nvPr/>
          </p:nvSpPr>
          <p:spPr bwMode="auto">
            <a:xfrm flipH="1">
              <a:off x="2884" y="6202"/>
              <a:ext cx="654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7" name="Line 9"/>
            <p:cNvSpPr>
              <a:spLocks noChangeShapeType="1"/>
            </p:cNvSpPr>
            <p:nvPr/>
          </p:nvSpPr>
          <p:spPr bwMode="auto">
            <a:xfrm flipH="1">
              <a:off x="3015" y="6595"/>
              <a:ext cx="523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8" name="Line 10"/>
            <p:cNvSpPr>
              <a:spLocks noChangeShapeType="1"/>
            </p:cNvSpPr>
            <p:nvPr/>
          </p:nvSpPr>
          <p:spPr bwMode="auto">
            <a:xfrm>
              <a:off x="2884" y="6202"/>
              <a:ext cx="0" cy="917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9" name="Line 11"/>
            <p:cNvSpPr>
              <a:spLocks noChangeShapeType="1"/>
            </p:cNvSpPr>
            <p:nvPr/>
          </p:nvSpPr>
          <p:spPr bwMode="auto">
            <a:xfrm>
              <a:off x="3015" y="6595"/>
              <a:ext cx="0" cy="524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0" name="Line 12"/>
            <p:cNvSpPr>
              <a:spLocks noChangeShapeType="1"/>
            </p:cNvSpPr>
            <p:nvPr/>
          </p:nvSpPr>
          <p:spPr bwMode="auto">
            <a:xfrm>
              <a:off x="2884" y="6988"/>
              <a:ext cx="0" cy="523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1" name="Line 13"/>
            <p:cNvSpPr>
              <a:spLocks noChangeShapeType="1"/>
            </p:cNvSpPr>
            <p:nvPr/>
          </p:nvSpPr>
          <p:spPr bwMode="auto">
            <a:xfrm>
              <a:off x="3015" y="7119"/>
              <a:ext cx="0" cy="392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2" name="Line 14"/>
            <p:cNvSpPr>
              <a:spLocks noChangeShapeType="1"/>
            </p:cNvSpPr>
            <p:nvPr/>
          </p:nvSpPr>
          <p:spPr bwMode="auto">
            <a:xfrm>
              <a:off x="3669" y="6333"/>
              <a:ext cx="1833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Oval 15"/>
            <p:cNvSpPr>
              <a:spLocks noChangeArrowheads="1"/>
            </p:cNvSpPr>
            <p:nvPr/>
          </p:nvSpPr>
          <p:spPr bwMode="auto">
            <a:xfrm>
              <a:off x="7335" y="6071"/>
              <a:ext cx="523" cy="52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FFFF00"/>
                </a:solidFill>
              </a:endParaRPr>
            </a:p>
          </p:txBody>
        </p:sp>
        <p:sp>
          <p:nvSpPr>
            <p:cNvPr id="7194" name="Line 16"/>
            <p:cNvSpPr>
              <a:spLocks noChangeShapeType="1"/>
            </p:cNvSpPr>
            <p:nvPr/>
          </p:nvSpPr>
          <p:spPr bwMode="auto">
            <a:xfrm flipH="1">
              <a:off x="6680" y="6333"/>
              <a:ext cx="655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5" name="Line 17"/>
            <p:cNvSpPr>
              <a:spLocks noChangeShapeType="1"/>
            </p:cNvSpPr>
            <p:nvPr/>
          </p:nvSpPr>
          <p:spPr bwMode="auto">
            <a:xfrm>
              <a:off x="7858" y="6333"/>
              <a:ext cx="655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6" name="Line 18"/>
            <p:cNvSpPr>
              <a:spLocks noChangeShapeType="1"/>
            </p:cNvSpPr>
            <p:nvPr/>
          </p:nvSpPr>
          <p:spPr bwMode="auto">
            <a:xfrm flipV="1">
              <a:off x="7596" y="5679"/>
              <a:ext cx="0" cy="392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7" name="Line 19"/>
            <p:cNvSpPr>
              <a:spLocks noChangeShapeType="1"/>
            </p:cNvSpPr>
            <p:nvPr/>
          </p:nvSpPr>
          <p:spPr bwMode="auto">
            <a:xfrm>
              <a:off x="7596" y="6595"/>
              <a:ext cx="0" cy="393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8" name="Line 20"/>
            <p:cNvSpPr>
              <a:spLocks noChangeShapeType="1"/>
            </p:cNvSpPr>
            <p:nvPr/>
          </p:nvSpPr>
          <p:spPr bwMode="auto">
            <a:xfrm flipH="1">
              <a:off x="7073" y="6464"/>
              <a:ext cx="262" cy="131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9" name="Line 21"/>
            <p:cNvSpPr>
              <a:spLocks noChangeShapeType="1"/>
            </p:cNvSpPr>
            <p:nvPr/>
          </p:nvSpPr>
          <p:spPr bwMode="auto">
            <a:xfrm flipH="1">
              <a:off x="7335" y="6595"/>
              <a:ext cx="130" cy="262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0" name="Line 22"/>
            <p:cNvSpPr>
              <a:spLocks noChangeShapeType="1"/>
            </p:cNvSpPr>
            <p:nvPr/>
          </p:nvSpPr>
          <p:spPr bwMode="auto">
            <a:xfrm flipH="1" flipV="1">
              <a:off x="7073" y="6071"/>
              <a:ext cx="262" cy="131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1" name="Line 23"/>
            <p:cNvSpPr>
              <a:spLocks noChangeShapeType="1"/>
            </p:cNvSpPr>
            <p:nvPr/>
          </p:nvSpPr>
          <p:spPr bwMode="auto">
            <a:xfrm flipH="1" flipV="1">
              <a:off x="7204" y="5679"/>
              <a:ext cx="261" cy="392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2" name="Line 24"/>
            <p:cNvSpPr>
              <a:spLocks noChangeShapeType="1"/>
            </p:cNvSpPr>
            <p:nvPr/>
          </p:nvSpPr>
          <p:spPr bwMode="auto">
            <a:xfrm flipV="1">
              <a:off x="7727" y="5810"/>
              <a:ext cx="131" cy="261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3" name="Line 25"/>
            <p:cNvSpPr>
              <a:spLocks noChangeShapeType="1"/>
            </p:cNvSpPr>
            <p:nvPr/>
          </p:nvSpPr>
          <p:spPr bwMode="auto">
            <a:xfrm flipV="1">
              <a:off x="7858" y="6071"/>
              <a:ext cx="393" cy="131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4" name="Line 26"/>
            <p:cNvSpPr>
              <a:spLocks noChangeShapeType="1"/>
            </p:cNvSpPr>
            <p:nvPr/>
          </p:nvSpPr>
          <p:spPr bwMode="auto">
            <a:xfrm>
              <a:off x="7727" y="6595"/>
              <a:ext cx="131" cy="262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5" name="Line 27"/>
            <p:cNvSpPr>
              <a:spLocks noChangeShapeType="1"/>
            </p:cNvSpPr>
            <p:nvPr/>
          </p:nvSpPr>
          <p:spPr bwMode="auto">
            <a:xfrm>
              <a:off x="7858" y="6464"/>
              <a:ext cx="393" cy="131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6" name="Rectangle 28"/>
            <p:cNvSpPr>
              <a:spLocks noChangeArrowheads="1"/>
            </p:cNvSpPr>
            <p:nvPr/>
          </p:nvSpPr>
          <p:spPr bwMode="auto">
            <a:xfrm>
              <a:off x="2491" y="7511"/>
              <a:ext cx="916" cy="5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200"/>
                <a:t>    </a:t>
              </a:r>
              <a:r>
                <a:rPr lang="ru-RU" sz="2000">
                  <a:solidFill>
                    <a:schemeClr val="bg1"/>
                  </a:solidFill>
                </a:rPr>
                <a:t>РП</a:t>
              </a:r>
              <a:r>
                <a:rPr lang="ru-RU" sz="1200"/>
                <a:t>  </a:t>
              </a:r>
              <a:endParaRPr lang="ru-RU"/>
            </a:p>
          </p:txBody>
        </p:sp>
      </p:grpSp>
      <p:sp>
        <p:nvSpPr>
          <p:cNvPr id="7172" name="Text Box 29"/>
          <p:cNvSpPr txBox="1">
            <a:spLocks noChangeArrowheads="1"/>
          </p:cNvSpPr>
          <p:nvPr/>
        </p:nvSpPr>
        <p:spPr bwMode="auto">
          <a:xfrm>
            <a:off x="1619250" y="2349500"/>
            <a:ext cx="64087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В зависимости  от  характера  поставленной  задачи в  радиотелескопах   используются   различные    типы  антенн:</a:t>
            </a:r>
          </a:p>
        </p:txBody>
      </p:sp>
      <p:sp>
        <p:nvSpPr>
          <p:cNvPr id="7173" name="Text Box 31"/>
          <p:cNvSpPr txBox="1">
            <a:spLocks noChangeArrowheads="1"/>
          </p:cNvSpPr>
          <p:nvPr/>
        </p:nvSpPr>
        <p:spPr bwMode="auto">
          <a:xfrm>
            <a:off x="539750" y="3644900"/>
            <a:ext cx="1944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дипольные </a:t>
            </a:r>
          </a:p>
        </p:txBody>
      </p:sp>
      <p:pic>
        <p:nvPicPr>
          <p:cNvPr id="7174" name="Picture 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149725"/>
            <a:ext cx="1552575" cy="10572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7175" name="Text Box 34"/>
          <p:cNvSpPr txBox="1">
            <a:spLocks noChangeArrowheads="1"/>
          </p:cNvSpPr>
          <p:nvPr/>
        </p:nvSpPr>
        <p:spPr bwMode="auto">
          <a:xfrm>
            <a:off x="2268538" y="3644900"/>
            <a:ext cx="3238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параболические </a:t>
            </a:r>
          </a:p>
        </p:txBody>
      </p:sp>
      <p:pic>
        <p:nvPicPr>
          <p:cNvPr id="7176" name="Picture 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4005263"/>
            <a:ext cx="14478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Text Box 36"/>
          <p:cNvSpPr txBox="1">
            <a:spLocks noChangeArrowheads="1"/>
          </p:cNvSpPr>
          <p:nvPr/>
        </p:nvSpPr>
        <p:spPr bwMode="auto">
          <a:xfrm>
            <a:off x="4572000" y="3644900"/>
            <a:ext cx="2695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рамочные</a:t>
            </a:r>
            <a:r>
              <a:rPr lang="ru-RU"/>
              <a:t> </a:t>
            </a:r>
          </a:p>
        </p:txBody>
      </p:sp>
      <p:pic>
        <p:nvPicPr>
          <p:cNvPr id="7178" name="Picture 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076700"/>
            <a:ext cx="12382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AutoShape 3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27988" y="6165850"/>
            <a:ext cx="792162" cy="503238"/>
          </a:xfrm>
          <a:prstGeom prst="right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0" name="AutoShape 40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79388" y="6165850"/>
            <a:ext cx="863600" cy="485775"/>
          </a:xfrm>
          <a:prstGeom prst="leftArrow">
            <a:avLst>
              <a:gd name="adj1" fmla="val 50000"/>
              <a:gd name="adj2" fmla="val 44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81" name="Picture 4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4076700"/>
            <a:ext cx="21812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2" name="Text Box 45"/>
          <p:cNvSpPr txBox="1">
            <a:spLocks noChangeArrowheads="1"/>
          </p:cNvSpPr>
          <p:nvPr/>
        </p:nvSpPr>
        <p:spPr bwMode="auto">
          <a:xfrm>
            <a:off x="6588125" y="3660775"/>
            <a:ext cx="15128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спиральные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1"/>
          <p:cNvSpPr txBox="1">
            <a:spLocks noChangeArrowheads="1"/>
          </p:cNvSpPr>
          <p:nvPr/>
        </p:nvSpPr>
        <p:spPr bwMode="auto">
          <a:xfrm>
            <a:off x="179388" y="188913"/>
            <a:ext cx="878522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Простейшим примером  дипольной  антенны  являются  два  металлических  стержня  общая  длина  которых  равна  половине  принимаемой  длины  волны  λ  (λ /2). Электромагнитные  волны  попадая  на  антенну  возбуждают  в  ней  переменный ток  который  по  фидерной  линии  передается  в  приемник.</a:t>
            </a:r>
          </a:p>
          <a:p>
            <a:r>
              <a:rPr lang="ru-RU"/>
              <a:t>Для  увеличения   направленности  обычно  располагают   два   диполя на  расстоянии  X  друг  от  друга.  В этом  случае  получают  простейший  радиоинтерферометр  с  угловым   разрешением </a:t>
            </a:r>
          </a:p>
        </p:txBody>
      </p:sp>
      <p:pic>
        <p:nvPicPr>
          <p:cNvPr id="8195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285992"/>
            <a:ext cx="324167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6" name="Group 13"/>
          <p:cNvGrpSpPr>
            <a:grpSpLocks noChangeAspect="1"/>
          </p:cNvGrpSpPr>
          <p:nvPr/>
        </p:nvGrpSpPr>
        <p:grpSpPr bwMode="auto">
          <a:xfrm>
            <a:off x="1331913" y="3141663"/>
            <a:ext cx="5143500" cy="3097212"/>
            <a:chOff x="2279" y="3751"/>
            <a:chExt cx="6353" cy="3763"/>
          </a:xfrm>
        </p:grpSpPr>
        <p:sp>
          <p:nvSpPr>
            <p:cNvPr id="8200" name="AutoShape 14"/>
            <p:cNvSpPr>
              <a:spLocks noChangeAspect="1" noChangeArrowheads="1"/>
            </p:cNvSpPr>
            <p:nvPr/>
          </p:nvSpPr>
          <p:spPr bwMode="auto">
            <a:xfrm>
              <a:off x="2279" y="3751"/>
              <a:ext cx="6353" cy="3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1" name="Line 15"/>
            <p:cNvSpPr>
              <a:spLocks noChangeShapeType="1"/>
            </p:cNvSpPr>
            <p:nvPr/>
          </p:nvSpPr>
          <p:spPr bwMode="auto">
            <a:xfrm>
              <a:off x="5667" y="3890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2" name="Line 16"/>
            <p:cNvSpPr>
              <a:spLocks noChangeShapeType="1"/>
            </p:cNvSpPr>
            <p:nvPr/>
          </p:nvSpPr>
          <p:spPr bwMode="auto">
            <a:xfrm>
              <a:off x="5667" y="3890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3" name="Line 17"/>
            <p:cNvSpPr>
              <a:spLocks noChangeShapeType="1"/>
            </p:cNvSpPr>
            <p:nvPr/>
          </p:nvSpPr>
          <p:spPr bwMode="auto">
            <a:xfrm>
              <a:off x="3408" y="6120"/>
              <a:ext cx="708" cy="1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Line 18"/>
            <p:cNvSpPr>
              <a:spLocks noChangeShapeType="1"/>
            </p:cNvSpPr>
            <p:nvPr/>
          </p:nvSpPr>
          <p:spPr bwMode="auto">
            <a:xfrm>
              <a:off x="4255" y="6120"/>
              <a:ext cx="706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Line 19"/>
            <p:cNvSpPr>
              <a:spLocks noChangeShapeType="1"/>
            </p:cNvSpPr>
            <p:nvPr/>
          </p:nvSpPr>
          <p:spPr bwMode="auto">
            <a:xfrm>
              <a:off x="6938" y="6120"/>
              <a:ext cx="706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Line 20"/>
            <p:cNvSpPr>
              <a:spLocks noChangeShapeType="1"/>
            </p:cNvSpPr>
            <p:nvPr/>
          </p:nvSpPr>
          <p:spPr bwMode="auto">
            <a:xfrm>
              <a:off x="7785" y="6120"/>
              <a:ext cx="706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Line 21"/>
            <p:cNvSpPr>
              <a:spLocks noChangeShapeType="1"/>
            </p:cNvSpPr>
            <p:nvPr/>
          </p:nvSpPr>
          <p:spPr bwMode="auto">
            <a:xfrm>
              <a:off x="7785" y="6120"/>
              <a:ext cx="0" cy="279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Line 22"/>
            <p:cNvSpPr>
              <a:spLocks noChangeShapeType="1"/>
            </p:cNvSpPr>
            <p:nvPr/>
          </p:nvSpPr>
          <p:spPr bwMode="auto">
            <a:xfrm>
              <a:off x="4255" y="6538"/>
              <a:ext cx="3530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9" name="Line 23"/>
            <p:cNvSpPr>
              <a:spLocks noChangeShapeType="1"/>
            </p:cNvSpPr>
            <p:nvPr/>
          </p:nvSpPr>
          <p:spPr bwMode="auto">
            <a:xfrm>
              <a:off x="4114" y="6120"/>
              <a:ext cx="0" cy="418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Line 24"/>
            <p:cNvSpPr>
              <a:spLocks noChangeShapeType="1"/>
            </p:cNvSpPr>
            <p:nvPr/>
          </p:nvSpPr>
          <p:spPr bwMode="auto">
            <a:xfrm>
              <a:off x="4114" y="6538"/>
              <a:ext cx="141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1" name="Line 25"/>
            <p:cNvSpPr>
              <a:spLocks noChangeShapeType="1"/>
            </p:cNvSpPr>
            <p:nvPr/>
          </p:nvSpPr>
          <p:spPr bwMode="auto">
            <a:xfrm>
              <a:off x="4255" y="6120"/>
              <a:ext cx="0" cy="279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2" name="Line 26"/>
            <p:cNvSpPr>
              <a:spLocks noChangeShapeType="1"/>
            </p:cNvSpPr>
            <p:nvPr/>
          </p:nvSpPr>
          <p:spPr bwMode="auto">
            <a:xfrm>
              <a:off x="4255" y="6399"/>
              <a:ext cx="3389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3" name="Line 27"/>
            <p:cNvSpPr>
              <a:spLocks noChangeShapeType="1"/>
            </p:cNvSpPr>
            <p:nvPr/>
          </p:nvSpPr>
          <p:spPr bwMode="auto">
            <a:xfrm>
              <a:off x="7644" y="6120"/>
              <a:ext cx="0" cy="279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4" name="Line 28"/>
            <p:cNvSpPr>
              <a:spLocks noChangeShapeType="1"/>
            </p:cNvSpPr>
            <p:nvPr/>
          </p:nvSpPr>
          <p:spPr bwMode="auto">
            <a:xfrm>
              <a:off x="7785" y="6399"/>
              <a:ext cx="0" cy="139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5" name="Line 29"/>
            <p:cNvSpPr>
              <a:spLocks noChangeShapeType="1"/>
            </p:cNvSpPr>
            <p:nvPr/>
          </p:nvSpPr>
          <p:spPr bwMode="auto">
            <a:xfrm>
              <a:off x="5808" y="6399"/>
              <a:ext cx="0" cy="418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6" name="Line 30"/>
            <p:cNvSpPr>
              <a:spLocks noChangeShapeType="1"/>
            </p:cNvSpPr>
            <p:nvPr/>
          </p:nvSpPr>
          <p:spPr bwMode="auto">
            <a:xfrm>
              <a:off x="5950" y="6538"/>
              <a:ext cx="0" cy="279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7" name="Rectangle 31"/>
            <p:cNvSpPr>
              <a:spLocks noChangeArrowheads="1"/>
            </p:cNvSpPr>
            <p:nvPr/>
          </p:nvSpPr>
          <p:spPr bwMode="auto">
            <a:xfrm>
              <a:off x="5103" y="6817"/>
              <a:ext cx="1694" cy="5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/>
                <a:t> </a:t>
              </a:r>
              <a:r>
                <a:rPr lang="ru-RU" sz="1200">
                  <a:solidFill>
                    <a:schemeClr val="bg1"/>
                  </a:solidFill>
                </a:rPr>
                <a:t>Радиоприемник</a:t>
              </a:r>
            </a:p>
          </p:txBody>
        </p:sp>
        <p:sp>
          <p:nvSpPr>
            <p:cNvPr id="8218" name="Oval 32"/>
            <p:cNvSpPr>
              <a:spLocks noChangeArrowheads="1"/>
            </p:cNvSpPr>
            <p:nvPr/>
          </p:nvSpPr>
          <p:spPr bwMode="auto">
            <a:xfrm>
              <a:off x="5808" y="4169"/>
              <a:ext cx="283" cy="279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9" name="Line 33"/>
            <p:cNvSpPr>
              <a:spLocks noChangeShapeType="1"/>
            </p:cNvSpPr>
            <p:nvPr/>
          </p:nvSpPr>
          <p:spPr bwMode="auto">
            <a:xfrm flipV="1">
              <a:off x="5950" y="3890"/>
              <a:ext cx="1" cy="28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0" name="Line 34"/>
            <p:cNvSpPr>
              <a:spLocks noChangeShapeType="1"/>
            </p:cNvSpPr>
            <p:nvPr/>
          </p:nvSpPr>
          <p:spPr bwMode="auto">
            <a:xfrm>
              <a:off x="5950" y="4448"/>
              <a:ext cx="0" cy="278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1" name="Line 35"/>
            <p:cNvSpPr>
              <a:spLocks noChangeShapeType="1"/>
            </p:cNvSpPr>
            <p:nvPr/>
          </p:nvSpPr>
          <p:spPr bwMode="auto">
            <a:xfrm flipH="1">
              <a:off x="5385" y="4308"/>
              <a:ext cx="423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2" name="Line 36"/>
            <p:cNvSpPr>
              <a:spLocks noChangeShapeType="1"/>
            </p:cNvSpPr>
            <p:nvPr/>
          </p:nvSpPr>
          <p:spPr bwMode="auto">
            <a:xfrm>
              <a:off x="6091" y="4308"/>
              <a:ext cx="282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3" name="Line 37"/>
            <p:cNvSpPr>
              <a:spLocks noChangeShapeType="1"/>
            </p:cNvSpPr>
            <p:nvPr/>
          </p:nvSpPr>
          <p:spPr bwMode="auto">
            <a:xfrm>
              <a:off x="6373" y="4308"/>
              <a:ext cx="141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4" name="Line 38"/>
            <p:cNvSpPr>
              <a:spLocks noChangeShapeType="1"/>
            </p:cNvSpPr>
            <p:nvPr/>
          </p:nvSpPr>
          <p:spPr bwMode="auto">
            <a:xfrm flipV="1">
              <a:off x="6091" y="4030"/>
              <a:ext cx="141" cy="139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5" name="Line 39"/>
            <p:cNvSpPr>
              <a:spLocks noChangeShapeType="1"/>
            </p:cNvSpPr>
            <p:nvPr/>
          </p:nvSpPr>
          <p:spPr bwMode="auto">
            <a:xfrm flipH="1">
              <a:off x="5667" y="4448"/>
              <a:ext cx="141" cy="139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6" name="Line 40"/>
            <p:cNvSpPr>
              <a:spLocks noChangeShapeType="1"/>
            </p:cNvSpPr>
            <p:nvPr/>
          </p:nvSpPr>
          <p:spPr bwMode="auto">
            <a:xfrm flipH="1" flipV="1">
              <a:off x="5667" y="4030"/>
              <a:ext cx="141" cy="139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7" name="Line 41"/>
            <p:cNvSpPr>
              <a:spLocks noChangeShapeType="1"/>
            </p:cNvSpPr>
            <p:nvPr/>
          </p:nvSpPr>
          <p:spPr bwMode="auto">
            <a:xfrm>
              <a:off x="6091" y="4448"/>
              <a:ext cx="141" cy="139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197" name="AutoShape 4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27988" y="6165850"/>
            <a:ext cx="792162" cy="503238"/>
          </a:xfrm>
          <a:prstGeom prst="right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AutoShape 43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79388" y="6165850"/>
            <a:ext cx="863600" cy="485775"/>
          </a:xfrm>
          <a:prstGeom prst="leftArrow">
            <a:avLst>
              <a:gd name="adj1" fmla="val 50000"/>
              <a:gd name="adj2" fmla="val 44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9" name="Picture 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3571876"/>
            <a:ext cx="7810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2000">
                <a:solidFill>
                  <a:srgbClr val="00FFFF"/>
                </a:solidFill>
              </a:rPr>
              <a:t>Поток  энергии который  удается   регистрировать  радиотелескопом очень  мал. Об  этом  говорит  и  сама  единица  которой  измеряется  этот поток – </a:t>
            </a:r>
            <a:r>
              <a:rPr lang="ru-RU" sz="2000" i="1">
                <a:solidFill>
                  <a:srgbClr val="00FFFF"/>
                </a:solidFill>
              </a:rPr>
              <a:t>янский  </a:t>
            </a:r>
            <a:r>
              <a:rPr lang="ru-RU">
                <a:solidFill>
                  <a:srgbClr val="00FFFF"/>
                </a:solidFill>
              </a:rPr>
              <a:t>(10 </a:t>
            </a:r>
            <a:r>
              <a:rPr lang="en-US">
                <a:solidFill>
                  <a:srgbClr val="00FFFF"/>
                </a:solidFill>
              </a:rPr>
              <a:t>-</a:t>
            </a:r>
            <a:r>
              <a:rPr lang="en-US" sz="1000">
                <a:solidFill>
                  <a:srgbClr val="00FFFF"/>
                </a:solidFill>
              </a:rPr>
              <a:t>26</a:t>
            </a:r>
            <a:r>
              <a:rPr lang="ru-RU" sz="1000">
                <a:solidFill>
                  <a:srgbClr val="00FFFF"/>
                </a:solidFill>
              </a:rPr>
              <a:t> </a:t>
            </a:r>
            <a:r>
              <a:rPr lang="ru-RU">
                <a:solidFill>
                  <a:srgbClr val="00FFFF"/>
                </a:solidFill>
              </a:rPr>
              <a:t>  Вт/ м</a:t>
            </a:r>
            <a:r>
              <a:rPr lang="en-US" sz="2000">
                <a:solidFill>
                  <a:srgbClr val="00FFFF"/>
                </a:solidFill>
                <a:cs typeface="Tahoma" pitchFamily="34" charset="0"/>
              </a:rPr>
              <a:t>²</a:t>
            </a:r>
            <a:r>
              <a:rPr lang="ru-RU">
                <a:solidFill>
                  <a:srgbClr val="00FFFF"/>
                </a:solidFill>
              </a:rPr>
              <a:t>  Гц ).</a:t>
            </a:r>
            <a:r>
              <a:rPr lang="ru-RU"/>
              <a:t> </a:t>
            </a:r>
            <a:endParaRPr lang="ru-RU" sz="2000">
              <a:solidFill>
                <a:srgbClr val="00FFFF"/>
              </a:solidFill>
            </a:endParaRPr>
          </a:p>
          <a:p>
            <a:r>
              <a:rPr lang="ru-RU" sz="2000">
                <a:solidFill>
                  <a:srgbClr val="00FFFF"/>
                </a:solidFill>
              </a:rPr>
              <a:t>Сигнал  космического  радиоизлучения  принимается на  фоне  собственного  шума  приемных  электронных  устройств . Выделяется  полезная  информация  с  помощью специальных  усилителей  сигналов </a:t>
            </a:r>
          </a:p>
          <a:p>
            <a:r>
              <a:rPr lang="ru-RU" sz="2000">
                <a:solidFill>
                  <a:srgbClr val="00FFFF"/>
                </a:solidFill>
              </a:rPr>
              <a:t>и  компьютерных  программ.</a:t>
            </a:r>
            <a:r>
              <a:rPr lang="ru-RU">
                <a:solidFill>
                  <a:srgbClr val="00FFFF"/>
                </a:solidFill>
              </a:rPr>
              <a:t>   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00FFFF"/>
                </a:solidFill>
              </a:rPr>
              <a:t> </a:t>
            </a:r>
          </a:p>
        </p:txBody>
      </p:sp>
      <p:pic>
        <p:nvPicPr>
          <p:cNvPr id="1029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2636838"/>
            <a:ext cx="3744912" cy="299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27988" y="6165850"/>
            <a:ext cx="792162" cy="503238"/>
          </a:xfrm>
          <a:prstGeom prst="right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1" name="AutoShape 10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79388" y="6165850"/>
            <a:ext cx="863600" cy="485775"/>
          </a:xfrm>
          <a:prstGeom prst="leftArrow">
            <a:avLst>
              <a:gd name="adj1" fmla="val 50000"/>
              <a:gd name="adj2" fmla="val 44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4286" name="2007-09-05 10_18_31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79388" y="2420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1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Формула" r:id="rId6" imgW="114120" imgH="215640" progId="Equation.3">
              <p:embed/>
            </p:oleObj>
          </a:graphicData>
        </a:graphic>
      </p:graphicFrame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7" name="Формула" r:id="rId7" imgW="114120" imgH="215640" progId="Equation.3">
              <p:embed/>
            </p:oleObj>
          </a:graphicData>
        </a:graphic>
      </p:graphicFrame>
      <p:pic>
        <p:nvPicPr>
          <p:cNvPr id="1033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6463" y="2636838"/>
            <a:ext cx="3744912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4" fill="hold"/>
                                        <p:tgtEl>
                                          <p:spTgt spid="542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8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4"/>
          <p:cNvSpPr>
            <a:spLocks noChangeArrowheads="1" noChangeShapeType="1" noTextEdit="1"/>
          </p:cNvSpPr>
          <p:nvPr/>
        </p:nvSpPr>
        <p:spPr bwMode="auto">
          <a:xfrm>
            <a:off x="2195513" y="115888"/>
            <a:ext cx="3743325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04"/>
              </a:avLst>
            </a:prstTxWarp>
          </a:bodyPr>
          <a:lstStyle/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Школьный  радиотелескоп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476250"/>
            <a:ext cx="9144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Электромагнитное  излучение  удаленного  объекта  улавливается  направленной  антенной  и  попадает  в  блок, который  преобразует  высокую  частоту в низкую.</a:t>
            </a:r>
          </a:p>
          <a:p>
            <a:r>
              <a:rPr lang="ru-RU">
                <a:solidFill>
                  <a:schemeClr val="tx2"/>
                </a:solidFill>
              </a:rPr>
              <a:t>Эта  промежуточная  частота  поступает  по кабелю  снижения</a:t>
            </a:r>
            <a:r>
              <a:rPr lang="en-US">
                <a:solidFill>
                  <a:schemeClr val="tx2"/>
                </a:solidFill>
              </a:rPr>
              <a:t>  </a:t>
            </a:r>
            <a:r>
              <a:rPr lang="ru-RU">
                <a:solidFill>
                  <a:schemeClr val="tx2"/>
                </a:solidFill>
              </a:rPr>
              <a:t>в</a:t>
            </a:r>
            <a:r>
              <a:rPr lang="en-US">
                <a:solidFill>
                  <a:schemeClr val="tx2"/>
                </a:solidFill>
              </a:rPr>
              <a:t>  SDR  </a:t>
            </a:r>
            <a:r>
              <a:rPr lang="ru-RU">
                <a:solidFill>
                  <a:schemeClr val="tx2"/>
                </a:solidFill>
              </a:rPr>
              <a:t>приемник</a:t>
            </a:r>
          </a:p>
          <a:p>
            <a:r>
              <a:rPr lang="ru-RU">
                <a:solidFill>
                  <a:schemeClr val="tx2"/>
                </a:solidFill>
              </a:rPr>
              <a:t>(</a:t>
            </a:r>
            <a:r>
              <a:rPr lang="en-US">
                <a:solidFill>
                  <a:schemeClr val="tx2"/>
                </a:solidFill>
              </a:rPr>
              <a:t>Software</a:t>
            </a:r>
            <a:r>
              <a:rPr lang="ru-RU">
                <a:solidFill>
                  <a:schemeClr val="tx2"/>
                </a:solidFill>
              </a:rPr>
              <a:t>  </a:t>
            </a:r>
            <a:r>
              <a:rPr lang="en-US">
                <a:solidFill>
                  <a:schemeClr val="tx2"/>
                </a:solidFill>
              </a:rPr>
              <a:t>Defined</a:t>
            </a:r>
            <a:r>
              <a:rPr lang="ru-RU">
                <a:solidFill>
                  <a:schemeClr val="tx2"/>
                </a:solidFill>
              </a:rPr>
              <a:t>  </a:t>
            </a:r>
            <a:r>
              <a:rPr lang="en-US">
                <a:solidFill>
                  <a:schemeClr val="tx2"/>
                </a:solidFill>
              </a:rPr>
              <a:t>Radio</a:t>
            </a:r>
            <a:r>
              <a:rPr lang="ru-RU">
                <a:solidFill>
                  <a:schemeClr val="tx2"/>
                </a:solidFill>
              </a:rPr>
              <a:t>), расположенный  на рабочем  месте  наблюдателя. Информация   обрабатывается  компьютером. Регистрацию  сигнала  можно  производить  визуально  с  помощью программы  спектроанализатора  (</a:t>
            </a:r>
            <a:r>
              <a:rPr lang="en-US">
                <a:solidFill>
                  <a:schemeClr val="tx2"/>
                </a:solidFill>
              </a:rPr>
              <a:t>SpectraLab</a:t>
            </a:r>
            <a:r>
              <a:rPr lang="ru-RU">
                <a:solidFill>
                  <a:schemeClr val="tx2"/>
                </a:solidFill>
              </a:rPr>
              <a:t>)  или  на  телефон  ( частота  20 -20 000 Гц). Блок-схема  радиотелескопа  показана  на  рисунке</a:t>
            </a:r>
          </a:p>
        </p:txBody>
      </p:sp>
      <p:grpSp>
        <p:nvGrpSpPr>
          <p:cNvPr id="9220" name="Group 6"/>
          <p:cNvGrpSpPr>
            <a:grpSpLocks noChangeAspect="1"/>
          </p:cNvGrpSpPr>
          <p:nvPr/>
        </p:nvGrpSpPr>
        <p:grpSpPr bwMode="auto">
          <a:xfrm>
            <a:off x="1187450" y="2708275"/>
            <a:ext cx="5829300" cy="3543300"/>
            <a:chOff x="2279" y="2925"/>
            <a:chExt cx="7200" cy="4320"/>
          </a:xfrm>
        </p:grpSpPr>
        <p:sp>
          <p:nvSpPr>
            <p:cNvPr id="9223" name="AutoShape 7"/>
            <p:cNvSpPr>
              <a:spLocks noChangeAspect="1" noChangeArrowheads="1"/>
            </p:cNvSpPr>
            <p:nvPr/>
          </p:nvSpPr>
          <p:spPr bwMode="auto">
            <a:xfrm>
              <a:off x="2279" y="2925"/>
              <a:ext cx="720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4" name="Oval 8"/>
            <p:cNvSpPr>
              <a:spLocks noChangeArrowheads="1"/>
            </p:cNvSpPr>
            <p:nvPr/>
          </p:nvSpPr>
          <p:spPr bwMode="auto">
            <a:xfrm>
              <a:off x="2561" y="4876"/>
              <a:ext cx="139" cy="139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5" name="Line 9"/>
            <p:cNvSpPr>
              <a:spLocks noChangeShapeType="1"/>
            </p:cNvSpPr>
            <p:nvPr/>
          </p:nvSpPr>
          <p:spPr bwMode="auto">
            <a:xfrm>
              <a:off x="4114" y="3482"/>
              <a:ext cx="0" cy="558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6" name="Line 10"/>
            <p:cNvSpPr>
              <a:spLocks noChangeShapeType="1"/>
            </p:cNvSpPr>
            <p:nvPr/>
          </p:nvSpPr>
          <p:spPr bwMode="auto">
            <a:xfrm>
              <a:off x="4114" y="4179"/>
              <a:ext cx="0" cy="418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7" name="Line 11"/>
            <p:cNvSpPr>
              <a:spLocks noChangeShapeType="1"/>
            </p:cNvSpPr>
            <p:nvPr/>
          </p:nvSpPr>
          <p:spPr bwMode="auto">
            <a:xfrm>
              <a:off x="4114" y="5433"/>
              <a:ext cx="0" cy="418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8" name="Line 12"/>
            <p:cNvSpPr>
              <a:spLocks noChangeShapeType="1"/>
            </p:cNvSpPr>
            <p:nvPr/>
          </p:nvSpPr>
          <p:spPr bwMode="auto">
            <a:xfrm>
              <a:off x="4114" y="5991"/>
              <a:ext cx="0" cy="418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9" name="Line 13"/>
            <p:cNvSpPr>
              <a:spLocks noChangeShapeType="1"/>
            </p:cNvSpPr>
            <p:nvPr/>
          </p:nvSpPr>
          <p:spPr bwMode="auto">
            <a:xfrm flipV="1">
              <a:off x="4114" y="5294"/>
              <a:ext cx="0" cy="139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0" name="Line 14"/>
            <p:cNvSpPr>
              <a:spLocks noChangeShapeType="1"/>
            </p:cNvSpPr>
            <p:nvPr/>
          </p:nvSpPr>
          <p:spPr bwMode="auto">
            <a:xfrm>
              <a:off x="4114" y="4597"/>
              <a:ext cx="0" cy="14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1" name="Line 15"/>
            <p:cNvSpPr>
              <a:spLocks noChangeShapeType="1"/>
            </p:cNvSpPr>
            <p:nvPr/>
          </p:nvSpPr>
          <p:spPr bwMode="auto">
            <a:xfrm>
              <a:off x="4114" y="6409"/>
              <a:ext cx="0" cy="139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2" name="Line 16"/>
            <p:cNvSpPr>
              <a:spLocks noChangeShapeType="1"/>
            </p:cNvSpPr>
            <p:nvPr/>
          </p:nvSpPr>
          <p:spPr bwMode="auto">
            <a:xfrm>
              <a:off x="4114" y="4040"/>
              <a:ext cx="141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3" name="Line 17"/>
            <p:cNvSpPr>
              <a:spLocks noChangeShapeType="1"/>
            </p:cNvSpPr>
            <p:nvPr/>
          </p:nvSpPr>
          <p:spPr bwMode="auto">
            <a:xfrm>
              <a:off x="4114" y="4179"/>
              <a:ext cx="141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4" name="Line 18"/>
            <p:cNvSpPr>
              <a:spLocks noChangeShapeType="1"/>
            </p:cNvSpPr>
            <p:nvPr/>
          </p:nvSpPr>
          <p:spPr bwMode="auto">
            <a:xfrm>
              <a:off x="4255" y="4040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>
              <a:off x="4255" y="4040"/>
              <a:ext cx="142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6" name="Line 20"/>
            <p:cNvSpPr>
              <a:spLocks noChangeShapeType="1"/>
            </p:cNvSpPr>
            <p:nvPr/>
          </p:nvSpPr>
          <p:spPr bwMode="auto">
            <a:xfrm>
              <a:off x="4114" y="5851"/>
              <a:ext cx="141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auto">
            <a:xfrm>
              <a:off x="4114" y="5991"/>
              <a:ext cx="283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8" name="Line 22"/>
            <p:cNvSpPr>
              <a:spLocks noChangeShapeType="1"/>
            </p:cNvSpPr>
            <p:nvPr/>
          </p:nvSpPr>
          <p:spPr bwMode="auto">
            <a:xfrm>
              <a:off x="4397" y="4040"/>
              <a:ext cx="0" cy="1951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9" name="Line 23"/>
            <p:cNvSpPr>
              <a:spLocks noChangeShapeType="1"/>
            </p:cNvSpPr>
            <p:nvPr/>
          </p:nvSpPr>
          <p:spPr bwMode="auto">
            <a:xfrm>
              <a:off x="4255" y="4179"/>
              <a:ext cx="0" cy="1672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0" name="Line 24"/>
            <p:cNvSpPr>
              <a:spLocks noChangeShapeType="1"/>
            </p:cNvSpPr>
            <p:nvPr/>
          </p:nvSpPr>
          <p:spPr bwMode="auto">
            <a:xfrm>
              <a:off x="4255" y="4876"/>
              <a:ext cx="424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1" name="Line 25"/>
            <p:cNvSpPr>
              <a:spLocks noChangeShapeType="1"/>
            </p:cNvSpPr>
            <p:nvPr/>
          </p:nvSpPr>
          <p:spPr bwMode="auto">
            <a:xfrm>
              <a:off x="4397" y="5015"/>
              <a:ext cx="282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2" name="Rectangle 26"/>
            <p:cNvSpPr>
              <a:spLocks noChangeArrowheads="1"/>
            </p:cNvSpPr>
            <p:nvPr/>
          </p:nvSpPr>
          <p:spPr bwMode="auto">
            <a:xfrm>
              <a:off x="4679" y="4458"/>
              <a:ext cx="847" cy="111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3" name="Rectangle 27"/>
            <p:cNvSpPr>
              <a:spLocks noChangeArrowheads="1"/>
            </p:cNvSpPr>
            <p:nvPr/>
          </p:nvSpPr>
          <p:spPr bwMode="auto">
            <a:xfrm>
              <a:off x="4820" y="4597"/>
              <a:ext cx="565" cy="2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4" name="Rectangle 28"/>
            <p:cNvSpPr>
              <a:spLocks noChangeArrowheads="1"/>
            </p:cNvSpPr>
            <p:nvPr/>
          </p:nvSpPr>
          <p:spPr bwMode="auto">
            <a:xfrm>
              <a:off x="4820" y="5155"/>
              <a:ext cx="565" cy="2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200"/>
                <a:t>К Г</a:t>
              </a:r>
              <a:endParaRPr lang="ru-RU"/>
            </a:p>
          </p:txBody>
        </p:sp>
        <p:sp>
          <p:nvSpPr>
            <p:cNvPr id="9245" name="Line 29"/>
            <p:cNvSpPr>
              <a:spLocks noChangeShapeType="1"/>
            </p:cNvSpPr>
            <p:nvPr/>
          </p:nvSpPr>
          <p:spPr bwMode="auto">
            <a:xfrm flipV="1">
              <a:off x="5103" y="4876"/>
              <a:ext cx="0" cy="279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6" name="Rectangle 30"/>
            <p:cNvSpPr>
              <a:spLocks noChangeArrowheads="1"/>
            </p:cNvSpPr>
            <p:nvPr/>
          </p:nvSpPr>
          <p:spPr bwMode="auto">
            <a:xfrm>
              <a:off x="5808" y="4458"/>
              <a:ext cx="847" cy="111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7" name="Rectangle 31"/>
            <p:cNvSpPr>
              <a:spLocks noChangeArrowheads="1"/>
            </p:cNvSpPr>
            <p:nvPr/>
          </p:nvSpPr>
          <p:spPr bwMode="auto">
            <a:xfrm>
              <a:off x="5950" y="4597"/>
              <a:ext cx="564" cy="2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8" name="Rectangle 32"/>
            <p:cNvSpPr>
              <a:spLocks noChangeArrowheads="1"/>
            </p:cNvSpPr>
            <p:nvPr/>
          </p:nvSpPr>
          <p:spPr bwMode="auto">
            <a:xfrm>
              <a:off x="5950" y="5155"/>
              <a:ext cx="564" cy="2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200"/>
                <a:t>К Г</a:t>
              </a:r>
              <a:endParaRPr lang="ru-RU"/>
            </a:p>
          </p:txBody>
        </p:sp>
        <p:sp>
          <p:nvSpPr>
            <p:cNvPr id="9249" name="Line 33"/>
            <p:cNvSpPr>
              <a:spLocks noChangeShapeType="1"/>
            </p:cNvSpPr>
            <p:nvPr/>
          </p:nvSpPr>
          <p:spPr bwMode="auto">
            <a:xfrm flipV="1">
              <a:off x="6232" y="4876"/>
              <a:ext cx="0" cy="279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0" name="Line 34"/>
            <p:cNvSpPr>
              <a:spLocks noChangeShapeType="1"/>
            </p:cNvSpPr>
            <p:nvPr/>
          </p:nvSpPr>
          <p:spPr bwMode="auto">
            <a:xfrm>
              <a:off x="5526" y="5015"/>
              <a:ext cx="282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1" name="Line 35"/>
            <p:cNvSpPr>
              <a:spLocks noChangeShapeType="1"/>
            </p:cNvSpPr>
            <p:nvPr/>
          </p:nvSpPr>
          <p:spPr bwMode="auto">
            <a:xfrm>
              <a:off x="6655" y="5015"/>
              <a:ext cx="424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2" name="Rectangle 36"/>
            <p:cNvSpPr>
              <a:spLocks noChangeArrowheads="1"/>
            </p:cNvSpPr>
            <p:nvPr/>
          </p:nvSpPr>
          <p:spPr bwMode="auto">
            <a:xfrm>
              <a:off x="7079" y="4458"/>
              <a:ext cx="565" cy="111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200"/>
            </a:p>
            <a:p>
              <a:endParaRPr lang="ru-RU" sz="1200"/>
            </a:p>
            <a:p>
              <a:endParaRPr lang="ru-RU" sz="1200"/>
            </a:p>
            <a:p>
              <a:r>
                <a:rPr lang="ru-RU" sz="1200"/>
                <a:t>ПК</a:t>
              </a:r>
              <a:endParaRPr lang="ru-RU"/>
            </a:p>
          </p:txBody>
        </p:sp>
        <p:sp>
          <p:nvSpPr>
            <p:cNvPr id="9253" name="Rectangle 37"/>
            <p:cNvSpPr>
              <a:spLocks noChangeArrowheads="1"/>
            </p:cNvSpPr>
            <p:nvPr/>
          </p:nvSpPr>
          <p:spPr bwMode="auto">
            <a:xfrm>
              <a:off x="7926" y="4597"/>
              <a:ext cx="1129" cy="69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200"/>
                <a:t> Монитор</a:t>
              </a:r>
              <a:endParaRPr lang="ru-RU"/>
            </a:p>
          </p:txBody>
        </p:sp>
        <p:sp>
          <p:nvSpPr>
            <p:cNvPr id="9254" name="Rectangle 38"/>
            <p:cNvSpPr>
              <a:spLocks noChangeArrowheads="1"/>
            </p:cNvSpPr>
            <p:nvPr/>
          </p:nvSpPr>
          <p:spPr bwMode="auto">
            <a:xfrm>
              <a:off x="8208" y="5294"/>
              <a:ext cx="565" cy="13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5" name="Line 39"/>
            <p:cNvSpPr>
              <a:spLocks noChangeShapeType="1"/>
            </p:cNvSpPr>
            <p:nvPr/>
          </p:nvSpPr>
          <p:spPr bwMode="auto">
            <a:xfrm>
              <a:off x="7644" y="5015"/>
              <a:ext cx="282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6" name="Rectangle 40"/>
            <p:cNvSpPr>
              <a:spLocks noChangeArrowheads="1"/>
            </p:cNvSpPr>
            <p:nvPr/>
          </p:nvSpPr>
          <p:spPr bwMode="auto">
            <a:xfrm>
              <a:off x="7079" y="4597"/>
              <a:ext cx="565" cy="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7" name="Rectangle 41"/>
            <p:cNvSpPr>
              <a:spLocks noChangeArrowheads="1"/>
            </p:cNvSpPr>
            <p:nvPr/>
          </p:nvSpPr>
          <p:spPr bwMode="auto">
            <a:xfrm>
              <a:off x="7079" y="4737"/>
              <a:ext cx="424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8" name="Line 42"/>
            <p:cNvSpPr>
              <a:spLocks noChangeShapeType="1"/>
            </p:cNvSpPr>
            <p:nvPr/>
          </p:nvSpPr>
          <p:spPr bwMode="auto">
            <a:xfrm>
              <a:off x="7079" y="4737"/>
              <a:ext cx="424" cy="0"/>
            </a:xfrm>
            <a:prstGeom prst="lin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9" name="Line 43"/>
            <p:cNvSpPr>
              <a:spLocks noChangeShapeType="1"/>
            </p:cNvSpPr>
            <p:nvPr/>
          </p:nvSpPr>
          <p:spPr bwMode="auto">
            <a:xfrm flipH="1">
              <a:off x="2420" y="5015"/>
              <a:ext cx="141" cy="14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0" name="Line 44"/>
            <p:cNvSpPr>
              <a:spLocks noChangeShapeType="1"/>
            </p:cNvSpPr>
            <p:nvPr/>
          </p:nvSpPr>
          <p:spPr bwMode="auto">
            <a:xfrm flipV="1">
              <a:off x="2703" y="4737"/>
              <a:ext cx="141" cy="139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1" name="Line 45"/>
            <p:cNvSpPr>
              <a:spLocks noChangeShapeType="1"/>
            </p:cNvSpPr>
            <p:nvPr/>
          </p:nvSpPr>
          <p:spPr bwMode="auto">
            <a:xfrm>
              <a:off x="2703" y="5015"/>
              <a:ext cx="141" cy="14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2" name="Line 46"/>
            <p:cNvSpPr>
              <a:spLocks noChangeShapeType="1"/>
            </p:cNvSpPr>
            <p:nvPr/>
          </p:nvSpPr>
          <p:spPr bwMode="auto">
            <a:xfrm flipH="1" flipV="1">
              <a:off x="2420" y="4737"/>
              <a:ext cx="141" cy="139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21" name="AutoShape 5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27988" y="6165850"/>
            <a:ext cx="792162" cy="503238"/>
          </a:xfrm>
          <a:prstGeom prst="right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AutoShape 52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79388" y="6165850"/>
            <a:ext cx="863600" cy="485775"/>
          </a:xfrm>
          <a:prstGeom prst="leftArrow">
            <a:avLst>
              <a:gd name="adj1" fmla="val 50000"/>
              <a:gd name="adj2" fmla="val 44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-458788"/>
            <a:ext cx="8540750" cy="16017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/>
              <a:t>Основные характеристики  действующей  модели  школьного  радиотелескопа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620713"/>
            <a:ext cx="8540750" cy="4930775"/>
          </a:xfrm>
        </p:spPr>
        <p:txBody>
          <a:bodyPr/>
          <a:lstStyle/>
          <a:p>
            <a:r>
              <a:rPr lang="ru-RU" sz="2000" smtClean="0">
                <a:solidFill>
                  <a:schemeClr val="tx2"/>
                </a:solidFill>
              </a:rPr>
              <a:t>В качестве антенны радиотелескопа выбрана спиральная с круговой поляризацией. Рабочая частота  440 МГц.</a:t>
            </a:r>
          </a:p>
        </p:txBody>
      </p:sp>
      <p:sp>
        <p:nvSpPr>
          <p:cNvPr id="10244" name="AutoShape 6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79388" y="6165850"/>
            <a:ext cx="863600" cy="485775"/>
          </a:xfrm>
          <a:prstGeom prst="leftArrow">
            <a:avLst>
              <a:gd name="adj1" fmla="val 50000"/>
              <a:gd name="adj2" fmla="val 44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27988" y="6165850"/>
            <a:ext cx="792162" cy="503238"/>
          </a:xfrm>
          <a:prstGeom prst="right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6156325" y="3429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247" name="Text Box 10"/>
          <p:cNvSpPr txBox="1">
            <a:spLocks noChangeArrowheads="1"/>
          </p:cNvSpPr>
          <p:nvPr/>
        </p:nvSpPr>
        <p:spPr bwMode="auto">
          <a:xfrm>
            <a:off x="6732588" y="2420938"/>
            <a:ext cx="187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SDR - </a:t>
            </a:r>
            <a:r>
              <a:rPr lang="ru-RU"/>
              <a:t>приемник</a:t>
            </a:r>
          </a:p>
        </p:txBody>
      </p:sp>
      <p:sp>
        <p:nvSpPr>
          <p:cNvPr id="10248" name="Text Box 16"/>
          <p:cNvSpPr txBox="1">
            <a:spLocks noChangeArrowheads="1"/>
          </p:cNvSpPr>
          <p:nvPr/>
        </p:nvSpPr>
        <p:spPr bwMode="auto">
          <a:xfrm>
            <a:off x="1816100" y="2724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249" name="Text Box 38"/>
          <p:cNvSpPr txBox="1">
            <a:spLocks noChangeArrowheads="1"/>
          </p:cNvSpPr>
          <p:nvPr/>
        </p:nvSpPr>
        <p:spPr bwMode="auto">
          <a:xfrm>
            <a:off x="1671638" y="2724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250" name="Text Box 49"/>
          <p:cNvSpPr txBox="1">
            <a:spLocks noChangeArrowheads="1"/>
          </p:cNvSpPr>
          <p:nvPr/>
        </p:nvSpPr>
        <p:spPr bwMode="auto">
          <a:xfrm>
            <a:off x="1527175" y="2439988"/>
            <a:ext cx="184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10251" name="Text Box 52"/>
          <p:cNvSpPr txBox="1">
            <a:spLocks noChangeArrowheads="1"/>
          </p:cNvSpPr>
          <p:nvPr/>
        </p:nvSpPr>
        <p:spPr bwMode="auto">
          <a:xfrm>
            <a:off x="447675" y="38036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252" name="Text Box 53"/>
          <p:cNvSpPr txBox="1">
            <a:spLocks noChangeArrowheads="1"/>
          </p:cNvSpPr>
          <p:nvPr/>
        </p:nvSpPr>
        <p:spPr bwMode="auto">
          <a:xfrm>
            <a:off x="1116013" y="37893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253" name="Text Box 54"/>
          <p:cNvSpPr txBox="1">
            <a:spLocks noChangeArrowheads="1"/>
          </p:cNvSpPr>
          <p:nvPr/>
        </p:nvSpPr>
        <p:spPr bwMode="auto">
          <a:xfrm>
            <a:off x="-92075" y="3732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0254" name="Picture 6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412875"/>
            <a:ext cx="5976937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Text Box 66"/>
          <p:cNvSpPr txBox="1">
            <a:spLocks noChangeArrowheads="1"/>
          </p:cNvSpPr>
          <p:nvPr/>
        </p:nvSpPr>
        <p:spPr bwMode="auto">
          <a:xfrm>
            <a:off x="1692275" y="2060575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solidFill>
                  <a:srgbClr val="000000"/>
                </a:solidFill>
              </a:rPr>
              <a:t> Гетеродин</a:t>
            </a:r>
            <a:endParaRPr lang="en-US" sz="1200">
              <a:solidFill>
                <a:srgbClr val="000000"/>
              </a:solidFill>
            </a:endParaRPr>
          </a:p>
          <a:p>
            <a:r>
              <a:rPr lang="ru-RU" sz="1200">
                <a:solidFill>
                  <a:srgbClr val="000000"/>
                </a:solidFill>
              </a:rPr>
              <a:t> смеситель</a:t>
            </a:r>
          </a:p>
        </p:txBody>
      </p:sp>
      <p:sp>
        <p:nvSpPr>
          <p:cNvPr id="10256" name="Text Box 67"/>
          <p:cNvSpPr txBox="1">
            <a:spLocks noChangeArrowheads="1"/>
          </p:cNvSpPr>
          <p:nvPr/>
        </p:nvSpPr>
        <p:spPr bwMode="auto">
          <a:xfrm>
            <a:off x="3348038" y="1989138"/>
            <a:ext cx="1716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solidFill>
                  <a:srgbClr val="000000"/>
                </a:solidFill>
              </a:rPr>
              <a:t>Антенна-  интерферометр </a:t>
            </a:r>
          </a:p>
        </p:txBody>
      </p:sp>
      <p:sp>
        <p:nvSpPr>
          <p:cNvPr id="10257" name="Text Box 68"/>
          <p:cNvSpPr txBox="1">
            <a:spLocks noChangeArrowheads="1"/>
          </p:cNvSpPr>
          <p:nvPr/>
        </p:nvSpPr>
        <p:spPr bwMode="auto">
          <a:xfrm rot="10763050" flipV="1">
            <a:off x="900113" y="3213100"/>
            <a:ext cx="86995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 SDR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258" name="Text Box 70"/>
          <p:cNvSpPr txBox="1">
            <a:spLocks noChangeArrowheads="1"/>
          </p:cNvSpPr>
          <p:nvPr/>
        </p:nvSpPr>
        <p:spPr bwMode="auto">
          <a:xfrm>
            <a:off x="2700338" y="3357563"/>
            <a:ext cx="676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0000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 </a:t>
            </a:r>
            <a:r>
              <a:rPr lang="ru-RU" sz="2000">
                <a:solidFill>
                  <a:srgbClr val="000000"/>
                </a:solidFill>
              </a:rPr>
              <a:t>пк</a:t>
            </a:r>
          </a:p>
        </p:txBody>
      </p:sp>
      <p:sp>
        <p:nvSpPr>
          <p:cNvPr id="10259" name="Text Box 72"/>
          <p:cNvSpPr txBox="1">
            <a:spLocks noChangeArrowheads="1"/>
          </p:cNvSpPr>
          <p:nvPr/>
        </p:nvSpPr>
        <p:spPr bwMode="auto">
          <a:xfrm>
            <a:off x="4787900" y="3644900"/>
            <a:ext cx="1152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val="000000"/>
                </a:solidFill>
              </a:rPr>
              <a:t>МОНИТОР</a:t>
            </a:r>
          </a:p>
        </p:txBody>
      </p:sp>
      <p:sp>
        <p:nvSpPr>
          <p:cNvPr id="10260" name="Text Box 73"/>
          <p:cNvSpPr txBox="1">
            <a:spLocks noChangeArrowheads="1"/>
          </p:cNvSpPr>
          <p:nvPr/>
        </p:nvSpPr>
        <p:spPr bwMode="auto">
          <a:xfrm rot="10758778" flipV="1">
            <a:off x="1185863" y="2706688"/>
            <a:ext cx="10810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   </a:t>
            </a:r>
            <a:r>
              <a:rPr lang="ru-RU" sz="1200">
                <a:solidFill>
                  <a:srgbClr val="000000"/>
                </a:solidFill>
              </a:rPr>
              <a:t>ПЧ 7 МГц</a:t>
            </a:r>
          </a:p>
        </p:txBody>
      </p:sp>
      <p:sp>
        <p:nvSpPr>
          <p:cNvPr id="10261" name="Text Box 76"/>
          <p:cNvSpPr txBox="1">
            <a:spLocks noChangeArrowheads="1"/>
          </p:cNvSpPr>
          <p:nvPr/>
        </p:nvSpPr>
        <p:spPr bwMode="auto">
          <a:xfrm>
            <a:off x="808038" y="5316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262" name="Text Box 77"/>
          <p:cNvSpPr txBox="1">
            <a:spLocks noChangeArrowheads="1"/>
          </p:cNvSpPr>
          <p:nvPr/>
        </p:nvSpPr>
        <p:spPr bwMode="auto">
          <a:xfrm>
            <a:off x="735013" y="5243513"/>
            <a:ext cx="1054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Антенна</a:t>
            </a:r>
          </a:p>
        </p:txBody>
      </p:sp>
      <p:pic>
        <p:nvPicPr>
          <p:cNvPr id="10263" name="Picture 82" descr="Рисунок  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2852738"/>
            <a:ext cx="26638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4" name="Picture 83" descr="Рисунок  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1484313"/>
            <a:ext cx="26638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5" name="Picture 84" descr="Рисуноr 4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4724400"/>
            <a:ext cx="4383087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-171450"/>
            <a:ext cx="8540750" cy="4498975"/>
          </a:xfrm>
        </p:spPr>
        <p:txBody>
          <a:bodyPr/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smtClean="0"/>
              <a:t>   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ru-RU" sz="2000" smtClean="0"/>
              <a:t>    В настоящее время методами</a:t>
            </a:r>
            <a:r>
              <a:rPr lang="en-US" sz="2000" smtClean="0"/>
              <a:t> </a:t>
            </a:r>
            <a:r>
              <a:rPr lang="ru-RU" sz="2000" smtClean="0"/>
              <a:t>радиоастрономии исследуются Солнце,</a:t>
            </a:r>
            <a:r>
              <a:rPr lang="en-US" sz="2000" smtClean="0"/>
              <a:t> </a:t>
            </a:r>
            <a:r>
              <a:rPr lang="ru-RU" sz="2000" smtClean="0"/>
              <a:t>звезды, Луна, планеты</a:t>
            </a:r>
            <a:r>
              <a:rPr lang="en-US" sz="2000" smtClean="0"/>
              <a:t>. </a:t>
            </a:r>
            <a:r>
              <a:rPr lang="ru-RU" sz="2000" smtClean="0"/>
              <a:t>Радиоастрономия  дала важнейший материал для решения  вопроса о путях эволюции звезд, вещества в масштабах галактик и  Вселенной в целом. </a:t>
            </a:r>
          </a:p>
          <a:p>
            <a:endParaRPr lang="ru-RU" sz="2000" smtClean="0"/>
          </a:p>
        </p:txBody>
      </p:sp>
      <p:pic>
        <p:nvPicPr>
          <p:cNvPr id="11267" name="Picture 4" descr="10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0326" y="3789363"/>
            <a:ext cx="6384946" cy="294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 descr="15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785926"/>
            <a:ext cx="4519627" cy="1866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27988" y="5876925"/>
            <a:ext cx="792162" cy="503238"/>
          </a:xfrm>
          <a:prstGeom prst="right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AutoShape 7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79388" y="6165850"/>
            <a:ext cx="863600" cy="485775"/>
          </a:xfrm>
          <a:prstGeom prst="leftArrow">
            <a:avLst>
              <a:gd name="adj1" fmla="val 50000"/>
              <a:gd name="adj2" fmla="val 44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706</TotalTime>
  <Words>447</Words>
  <Application>Microsoft Office PowerPoint</Application>
  <PresentationFormat>Экран (4:3)</PresentationFormat>
  <Paragraphs>91</Paragraphs>
  <Slides>10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Апекс</vt:lpstr>
      <vt:lpstr>Формула</vt:lpstr>
      <vt:lpstr>Слайд 1</vt:lpstr>
      <vt:lpstr>Радиоастрономия - раздел астрономии, изучающий  радиоизлучение космических источников (Солнце, звезды, Луна, планеты и т.д.)</vt:lpstr>
      <vt:lpstr>1895 г. Изобретение  первого  в  мире  радиоприемника   А.С. Поповым  и   Г. Маркони</vt:lpstr>
      <vt:lpstr>Радиоприемник  и  типы  антенн</vt:lpstr>
      <vt:lpstr>Слайд 5</vt:lpstr>
      <vt:lpstr>Слайд 6</vt:lpstr>
      <vt:lpstr>Слайд 7</vt:lpstr>
      <vt:lpstr>Основные характеристики  действующей  модели  школьного  радиотелескопа</vt:lpstr>
      <vt:lpstr>Слайд 9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РАДИОАСТРОНОМИЯ</dc:title>
  <dc:creator>C23</dc:creator>
  <cp:lastModifiedBy>Максименко Анатолий</cp:lastModifiedBy>
  <cp:revision>53</cp:revision>
  <dcterms:created xsi:type="dcterms:W3CDTF">2007-09-17T03:11:21Z</dcterms:created>
  <dcterms:modified xsi:type="dcterms:W3CDTF">2011-01-06T11:51:49Z</dcterms:modified>
</cp:coreProperties>
</file>