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s/slide113.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129.xml" ContentType="application/vnd.openxmlformats-officedocument.presentationml.slide+xml"/>
  <Override PartName="/ppt/slides/slide99.xml" ContentType="application/vnd.openxmlformats-officedocument.presentationml.slide+xml"/>
  <Override PartName="/ppt/slides/slide118.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07.xml" ContentType="application/vnd.openxmlformats-officedocument.presentationml.slide+xml"/>
  <Override PartName="/ppt/slides/slide125.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32.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s/slide119.xml" ContentType="application/vnd.openxmlformats-officedocument.presentationml.slide+xml"/>
  <Override PartName="/ppt/slideLayouts/slideLayout10.xml" ContentType="application/vnd.openxmlformats-officedocument.presentationml.slideLayout+xml"/>
  <Override PartName="/ppt/slides/slide89.xml" ContentType="application/vnd.openxmlformats-officedocument.presentationml.slide+xml"/>
  <Override PartName="/ppt/slides/slide98.xml" ContentType="application/vnd.openxmlformats-officedocument.presentationml.slide+xml"/>
  <Override PartName="/ppt/slides/slide108.xml" ContentType="application/vnd.openxmlformats-officedocument.presentationml.slide+xml"/>
  <Override PartName="/ppt/slides/slide117.xml" ContentType="application/vnd.openxmlformats-officedocument.presentationml.slide+xml"/>
  <Override PartName="/ppt/slides/slide126.xml" ContentType="application/vnd.openxmlformats-officedocument.presentationml.slide+xml"/>
  <Override PartName="/ppt/slides/slide128.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ppt/slides/slide106.xml" ContentType="application/vnd.openxmlformats-officedocument.presentationml.slide+xml"/>
  <Override PartName="/ppt/slides/slide115.xml" ContentType="application/vnd.openxmlformats-officedocument.presentationml.slide+xml"/>
  <Override PartName="/ppt/slides/slide124.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s/slide79.xml" ContentType="application/vnd.openxmlformats-officedocument.presentationml.slide+xml"/>
  <Override PartName="/ppt/slides/slide109.xml" ContentType="application/vnd.openxmlformats-officedocument.presentationml.slide+xml"/>
  <Override PartName="/ppt/slides/slide127.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s/slide134.xml" ContentType="application/vnd.openxmlformats-officedocument.presentationml.slide+xml"/>
  <Override PartName="/ppt/slideLayouts/slideLayout9.xml" ContentType="application/vnd.openxmlformats-officedocument.presentationml.slideLayout+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130.xml" ContentType="application/vnd.openxmlformats-officedocument.presentationml.slide+xml"/>
  <Override PartName="/ppt/slideLayouts/slideLayout5.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36"/>
  </p:notesMasterIdLst>
  <p:sldIdLst>
    <p:sldId id="257" r:id="rId2"/>
    <p:sldId id="258" r:id="rId3"/>
    <p:sldId id="259" r:id="rId4"/>
    <p:sldId id="260" r:id="rId5"/>
    <p:sldId id="261" r:id="rId6"/>
    <p:sldId id="262" r:id="rId7"/>
    <p:sldId id="268" r:id="rId8"/>
    <p:sldId id="263" r:id="rId9"/>
    <p:sldId id="264" r:id="rId10"/>
    <p:sldId id="265" r:id="rId11"/>
    <p:sldId id="266" r:id="rId12"/>
    <p:sldId id="267" r:id="rId13"/>
    <p:sldId id="269" r:id="rId14"/>
    <p:sldId id="270" r:id="rId15"/>
    <p:sldId id="271" r:id="rId16"/>
    <p:sldId id="273" r:id="rId17"/>
    <p:sldId id="272" r:id="rId18"/>
    <p:sldId id="274" r:id="rId19"/>
    <p:sldId id="275" r:id="rId20"/>
    <p:sldId id="276" r:id="rId21"/>
    <p:sldId id="277" r:id="rId22"/>
    <p:sldId id="278" r:id="rId23"/>
    <p:sldId id="280" r:id="rId24"/>
    <p:sldId id="281" r:id="rId25"/>
    <p:sldId id="289" r:id="rId26"/>
    <p:sldId id="279" r:id="rId27"/>
    <p:sldId id="282" r:id="rId28"/>
    <p:sldId id="284" r:id="rId29"/>
    <p:sldId id="285" r:id="rId30"/>
    <p:sldId id="286" r:id="rId31"/>
    <p:sldId id="287" r:id="rId32"/>
    <p:sldId id="288" r:id="rId33"/>
    <p:sldId id="283" r:id="rId34"/>
    <p:sldId id="290" r:id="rId35"/>
    <p:sldId id="291" r:id="rId36"/>
    <p:sldId id="293" r:id="rId37"/>
    <p:sldId id="292" r:id="rId38"/>
    <p:sldId id="294" r:id="rId39"/>
    <p:sldId id="295" r:id="rId40"/>
    <p:sldId id="296" r:id="rId41"/>
    <p:sldId id="297" r:id="rId42"/>
    <p:sldId id="298" r:id="rId43"/>
    <p:sldId id="299" r:id="rId44"/>
    <p:sldId id="300" r:id="rId45"/>
    <p:sldId id="301" r:id="rId46"/>
    <p:sldId id="302" r:id="rId47"/>
    <p:sldId id="303" r:id="rId48"/>
    <p:sldId id="304" r:id="rId49"/>
    <p:sldId id="305" r:id="rId50"/>
    <p:sldId id="306" r:id="rId51"/>
    <p:sldId id="307" r:id="rId52"/>
    <p:sldId id="308" r:id="rId53"/>
    <p:sldId id="309" r:id="rId54"/>
    <p:sldId id="310" r:id="rId55"/>
    <p:sldId id="311" r:id="rId56"/>
    <p:sldId id="312" r:id="rId57"/>
    <p:sldId id="313" r:id="rId58"/>
    <p:sldId id="314" r:id="rId59"/>
    <p:sldId id="315" r:id="rId60"/>
    <p:sldId id="316" r:id="rId61"/>
    <p:sldId id="317" r:id="rId62"/>
    <p:sldId id="318" r:id="rId63"/>
    <p:sldId id="319" r:id="rId64"/>
    <p:sldId id="320" r:id="rId65"/>
    <p:sldId id="321" r:id="rId66"/>
    <p:sldId id="322" r:id="rId67"/>
    <p:sldId id="323" r:id="rId68"/>
    <p:sldId id="324" r:id="rId69"/>
    <p:sldId id="325" r:id="rId70"/>
    <p:sldId id="326" r:id="rId71"/>
    <p:sldId id="327" r:id="rId72"/>
    <p:sldId id="328" r:id="rId73"/>
    <p:sldId id="329" r:id="rId74"/>
    <p:sldId id="330" r:id="rId75"/>
    <p:sldId id="331" r:id="rId76"/>
    <p:sldId id="332" r:id="rId77"/>
    <p:sldId id="333" r:id="rId78"/>
    <p:sldId id="334" r:id="rId79"/>
    <p:sldId id="335" r:id="rId80"/>
    <p:sldId id="336" r:id="rId81"/>
    <p:sldId id="337" r:id="rId82"/>
    <p:sldId id="338" r:id="rId83"/>
    <p:sldId id="339" r:id="rId84"/>
    <p:sldId id="340" r:id="rId85"/>
    <p:sldId id="341" r:id="rId86"/>
    <p:sldId id="342" r:id="rId87"/>
    <p:sldId id="343" r:id="rId88"/>
    <p:sldId id="344" r:id="rId89"/>
    <p:sldId id="345" r:id="rId90"/>
    <p:sldId id="346" r:id="rId91"/>
    <p:sldId id="347" r:id="rId92"/>
    <p:sldId id="348" r:id="rId93"/>
    <p:sldId id="349" r:id="rId94"/>
    <p:sldId id="350" r:id="rId95"/>
    <p:sldId id="351" r:id="rId96"/>
    <p:sldId id="352" r:id="rId97"/>
    <p:sldId id="353" r:id="rId98"/>
    <p:sldId id="354" r:id="rId99"/>
    <p:sldId id="355" r:id="rId100"/>
    <p:sldId id="356" r:id="rId101"/>
    <p:sldId id="357" r:id="rId102"/>
    <p:sldId id="358" r:id="rId103"/>
    <p:sldId id="359" r:id="rId104"/>
    <p:sldId id="360" r:id="rId105"/>
    <p:sldId id="361" r:id="rId106"/>
    <p:sldId id="362" r:id="rId107"/>
    <p:sldId id="363" r:id="rId108"/>
    <p:sldId id="364" r:id="rId109"/>
    <p:sldId id="365" r:id="rId110"/>
    <p:sldId id="366" r:id="rId111"/>
    <p:sldId id="367" r:id="rId112"/>
    <p:sldId id="368" r:id="rId113"/>
    <p:sldId id="369" r:id="rId114"/>
    <p:sldId id="370" r:id="rId115"/>
    <p:sldId id="371" r:id="rId116"/>
    <p:sldId id="372" r:id="rId117"/>
    <p:sldId id="373" r:id="rId118"/>
    <p:sldId id="374" r:id="rId119"/>
    <p:sldId id="375" r:id="rId120"/>
    <p:sldId id="376" r:id="rId121"/>
    <p:sldId id="377" r:id="rId122"/>
    <p:sldId id="378" r:id="rId123"/>
    <p:sldId id="379" r:id="rId124"/>
    <p:sldId id="380" r:id="rId125"/>
    <p:sldId id="381" r:id="rId126"/>
    <p:sldId id="382" r:id="rId127"/>
    <p:sldId id="383" r:id="rId128"/>
    <p:sldId id="384" r:id="rId129"/>
    <p:sldId id="385" r:id="rId130"/>
    <p:sldId id="386" r:id="rId131"/>
    <p:sldId id="387" r:id="rId132"/>
    <p:sldId id="388" r:id="rId133"/>
    <p:sldId id="389" r:id="rId134"/>
    <p:sldId id="390" r:id="rId135"/>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86" d="100"/>
          <a:sy n="86" d="100"/>
        </p:scale>
        <p:origin x="-1494"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viewProps" Target="viewProp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notesMaster" Target="notesMasters/notesMaster1.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92C6EF4-86B4-4C70-A500-59BD5A0A8D55}" type="datetimeFigureOut">
              <a:rPr lang="ru-RU" smtClean="0"/>
              <a:pPr/>
              <a:t>07.01.2011</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375ADDC-A1DD-43FB-A637-00F50ED41DBD}"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E375ADDC-A1DD-43FB-A637-00F50ED41DBD}" type="slidenum">
              <a:rPr lang="ru-RU" smtClean="0"/>
              <a:pPr/>
              <a:t>86</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2">
        <a:schemeClr val="bg2"/>
      </p:bgRef>
    </p:bg>
    <p:spTree>
      <p:nvGrpSpPr>
        <p:cNvPr id="1" name=""/>
        <p:cNvGrpSpPr/>
        <p:nvPr/>
      </p:nvGrpSpPr>
      <p:grpSpPr>
        <a:xfrm>
          <a:off x="0" y="0"/>
          <a:ext cx="0" cy="0"/>
          <a:chOff x="0" y="0"/>
          <a:chExt cx="0" cy="0"/>
        </a:xfrm>
      </p:grpSpPr>
      <p:sp>
        <p:nvSpPr>
          <p:cNvPr id="7" name="Полилиния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8" name="Полилиния 7"/>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Заголовок 8"/>
          <p:cNvSpPr>
            <a:spLocks noGrp="1"/>
          </p:cNvSpPr>
          <p:nvPr>
            <p:ph type="ctrTitle"/>
          </p:nvPr>
        </p:nvSpPr>
        <p:spPr>
          <a:xfrm>
            <a:off x="429064" y="3337560"/>
            <a:ext cx="6480048" cy="230124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30" name="Дата 29"/>
          <p:cNvSpPr>
            <a:spLocks noGrp="1"/>
          </p:cNvSpPr>
          <p:nvPr>
            <p:ph type="dt" sz="half" idx="10"/>
          </p:nvPr>
        </p:nvSpPr>
        <p:spPr/>
        <p:txBody>
          <a:bodyPr/>
          <a:lstStyle/>
          <a:p>
            <a:fld id="{F8E48C2E-8EB8-4653-AA14-27C7DC97D2BA}" type="datetimeFigureOut">
              <a:rPr lang="ru-RU" smtClean="0"/>
              <a:pPr/>
              <a:t>07.01.2011</a:t>
            </a:fld>
            <a:endParaRPr lang="ru-RU"/>
          </a:p>
        </p:txBody>
      </p:sp>
      <p:sp>
        <p:nvSpPr>
          <p:cNvPr id="19" name="Нижний колонтитул 18"/>
          <p:cNvSpPr>
            <a:spLocks noGrp="1"/>
          </p:cNvSpPr>
          <p:nvPr>
            <p:ph type="ftr" sz="quarter" idx="11"/>
          </p:nvPr>
        </p:nvSpPr>
        <p:spPr/>
        <p:txBody>
          <a:bodyPr/>
          <a:lstStyle/>
          <a:p>
            <a:endParaRPr lang="ru-RU"/>
          </a:p>
        </p:txBody>
      </p:sp>
      <p:sp>
        <p:nvSpPr>
          <p:cNvPr id="27" name="Номер слайда 26"/>
          <p:cNvSpPr>
            <a:spLocks noGrp="1"/>
          </p:cNvSpPr>
          <p:nvPr>
            <p:ph type="sldNum" sz="quarter" idx="12"/>
          </p:nvPr>
        </p:nvSpPr>
        <p:spPr/>
        <p:txBody>
          <a:bodyPr/>
          <a:lstStyle/>
          <a:p>
            <a:fld id="{E176C22F-92E8-432A-93FB-1B14B598EC27}"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transition>
    <p:pull dir="ld"/>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F8E48C2E-8EB8-4653-AA14-27C7DC97D2BA}" type="datetimeFigureOut">
              <a:rPr lang="ru-RU" smtClean="0"/>
              <a:pPr/>
              <a:t>07.01.2011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176C22F-92E8-432A-93FB-1B14B598EC27}" type="slidenum">
              <a:rPr lang="ru-RU" smtClean="0"/>
              <a:pPr/>
              <a:t>‹#›</a:t>
            </a:fld>
            <a:endParaRPr lang="ru-RU"/>
          </a:p>
        </p:txBody>
      </p:sp>
    </p:spTree>
  </p:cSld>
  <p:clrMapOvr>
    <a:masterClrMapping/>
  </p:clrMapOvr>
  <p:transition>
    <p:pull dir="ld"/>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F8E48C2E-8EB8-4653-AA14-27C7DC97D2BA}" type="datetimeFigureOut">
              <a:rPr lang="ru-RU" smtClean="0"/>
              <a:pPr/>
              <a:t>07.01.2011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176C22F-92E8-432A-93FB-1B14B598EC27}" type="slidenum">
              <a:rPr lang="ru-RU" smtClean="0"/>
              <a:pPr/>
              <a:t>‹#›</a:t>
            </a:fld>
            <a:endParaRPr lang="ru-RU"/>
          </a:p>
        </p:txBody>
      </p:sp>
    </p:spTree>
  </p:cSld>
  <p:clrMapOvr>
    <a:masterClrMapping/>
  </p:clrMapOvr>
  <p:transition>
    <p:pull dir="l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lgn="l">
              <a:defRPr/>
            </a:lvl1p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F8E48C2E-8EB8-4653-AA14-27C7DC97D2BA}" type="datetimeFigureOut">
              <a:rPr lang="ru-RU" smtClean="0"/>
              <a:pPr/>
              <a:t>07.01.2011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176C22F-92E8-432A-93FB-1B14B598EC27}" type="slidenum">
              <a:rPr lang="ru-RU" smtClean="0"/>
              <a:pPr/>
              <a:t>‹#›</a:t>
            </a:fld>
            <a:endParaRPr lang="ru-RU"/>
          </a:p>
        </p:txBody>
      </p:sp>
    </p:spTree>
  </p:cSld>
  <p:clrMapOvr>
    <a:masterClrMapping/>
  </p:clrMapOvr>
  <p:transition>
    <p:pull dir="l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2">
        <a:schemeClr val="bg2"/>
      </p:bgRef>
    </p:bg>
    <p:spTree>
      <p:nvGrpSpPr>
        <p:cNvPr id="1" name=""/>
        <p:cNvGrpSpPr/>
        <p:nvPr/>
      </p:nvGrpSpPr>
      <p:grpSpPr>
        <a:xfrm>
          <a:off x="0" y="0"/>
          <a:ext cx="0" cy="0"/>
          <a:chOff x="0" y="0"/>
          <a:chExt cx="0" cy="0"/>
        </a:xfrm>
      </p:grpSpPr>
      <p:sp>
        <p:nvSpPr>
          <p:cNvPr id="7" name="Полилиния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9" name="Полилиния 8"/>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2" name="Заголовок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F8E48C2E-8EB8-4653-AA14-27C7DC97D2BA}" type="datetimeFigureOut">
              <a:rPr lang="ru-RU" smtClean="0"/>
              <a:pPr/>
              <a:t>07.01.2011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176C22F-92E8-432A-93FB-1B14B598EC27}"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transition>
    <p:pull dir="ld"/>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7467600" cy="1143000"/>
          </a:xfrm>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F8E48C2E-8EB8-4653-AA14-27C7DC97D2BA}" type="datetimeFigureOut">
              <a:rPr lang="ru-RU" smtClean="0"/>
              <a:pPr/>
              <a:t>07.01.2011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176C22F-92E8-432A-93FB-1B14B598EC27}" type="slidenum">
              <a:rPr lang="ru-RU" smtClean="0"/>
              <a:pPr/>
              <a:t>‹#›</a:t>
            </a:fld>
            <a:endParaRPr lang="ru-RU"/>
          </a:p>
        </p:txBody>
      </p:sp>
    </p:spTree>
  </p:cSld>
  <p:clrMapOvr>
    <a:masterClrMapping/>
  </p:clrMapOvr>
  <p:transition>
    <p:pull dir="ld"/>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nchor="ctr"/>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5486400"/>
            <a:ext cx="4040188"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5486400"/>
            <a:ext cx="4041775"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F8E48C2E-8EB8-4653-AA14-27C7DC97D2BA}" type="datetimeFigureOut">
              <a:rPr lang="ru-RU" smtClean="0"/>
              <a:pPr/>
              <a:t>07.01.2011</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E176C22F-92E8-432A-93FB-1B14B598EC27}" type="slidenum">
              <a:rPr lang="ru-RU" smtClean="0"/>
              <a:pPr/>
              <a:t>‹#›</a:t>
            </a:fld>
            <a:endParaRPr lang="ru-RU"/>
          </a:p>
        </p:txBody>
      </p:sp>
    </p:spTree>
  </p:cSld>
  <p:clrMapOvr>
    <a:masterClrMapping/>
  </p:clrMapOvr>
  <p:transition>
    <p:pull dir="l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320"/>
            <a:ext cx="7470648" cy="1143000"/>
          </a:xfrm>
        </p:spPr>
        <p:txBody>
          <a:bodyPr anchor="ctr"/>
          <a:lstStyle>
            <a:lvl1pPr algn="l">
              <a:defRPr sz="4600"/>
            </a:lvl1pPr>
          </a:lstStyle>
          <a:p>
            <a:r>
              <a:rPr kumimoji="0" lang="ru-RU" smtClean="0"/>
              <a:t>Образец заголовка</a:t>
            </a:r>
            <a:endParaRPr kumimoji="0" lang="en-US"/>
          </a:p>
        </p:txBody>
      </p:sp>
      <p:sp>
        <p:nvSpPr>
          <p:cNvPr id="7" name="Дата 6"/>
          <p:cNvSpPr>
            <a:spLocks noGrp="1"/>
          </p:cNvSpPr>
          <p:nvPr>
            <p:ph type="dt" sz="half" idx="10"/>
          </p:nvPr>
        </p:nvSpPr>
        <p:spPr/>
        <p:txBody>
          <a:bodyPr/>
          <a:lstStyle/>
          <a:p>
            <a:fld id="{F8E48C2E-8EB8-4653-AA14-27C7DC97D2BA}" type="datetimeFigureOut">
              <a:rPr lang="ru-RU" smtClean="0"/>
              <a:pPr/>
              <a:t>07.01.2011</a:t>
            </a:fld>
            <a:endParaRPr lang="ru-RU"/>
          </a:p>
        </p:txBody>
      </p:sp>
      <p:sp>
        <p:nvSpPr>
          <p:cNvPr id="8" name="Номер слайда 7"/>
          <p:cNvSpPr>
            <a:spLocks noGrp="1"/>
          </p:cNvSpPr>
          <p:nvPr>
            <p:ph type="sldNum" sz="quarter" idx="11"/>
          </p:nvPr>
        </p:nvSpPr>
        <p:spPr/>
        <p:txBody>
          <a:bodyPr/>
          <a:lstStyle/>
          <a:p>
            <a:fld id="{E176C22F-92E8-432A-93FB-1B14B598EC27}" type="slidenum">
              <a:rPr lang="ru-RU" smtClean="0"/>
              <a:pPr/>
              <a:t>‹#›</a:t>
            </a:fld>
            <a:endParaRPr lang="ru-RU"/>
          </a:p>
        </p:txBody>
      </p:sp>
      <p:sp>
        <p:nvSpPr>
          <p:cNvPr id="9" name="Нижний колонтитул 8"/>
          <p:cNvSpPr>
            <a:spLocks noGrp="1"/>
          </p:cNvSpPr>
          <p:nvPr>
            <p:ph type="ftr" sz="quarter" idx="12"/>
          </p:nvPr>
        </p:nvSpPr>
        <p:spPr/>
        <p:txBody>
          <a:bodyPr/>
          <a:lstStyle/>
          <a:p>
            <a:endParaRPr lang="ru-RU"/>
          </a:p>
        </p:txBody>
      </p:sp>
    </p:spTree>
  </p:cSld>
  <p:clrMapOvr>
    <a:masterClrMapping/>
  </p:clrMapOvr>
  <p:transition>
    <p:pull dir="ld"/>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F8E48C2E-8EB8-4653-AA14-27C7DC97D2BA}" type="datetimeFigureOut">
              <a:rPr lang="ru-RU" smtClean="0"/>
              <a:pPr/>
              <a:t>07.01.2011</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E176C22F-92E8-432A-93FB-1B14B598EC27}" type="slidenum">
              <a:rPr lang="ru-RU" smtClean="0"/>
              <a:pPr/>
              <a:t>‹#›</a:t>
            </a:fld>
            <a:endParaRPr lang="ru-RU"/>
          </a:p>
        </p:txBody>
      </p:sp>
    </p:spTree>
  </p:cSld>
  <p:clrMapOvr>
    <a:masterClrMapping/>
  </p:clrMapOvr>
  <p:transition>
    <p:pull dir="l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F8E48C2E-8EB8-4653-AA14-27C7DC97D2BA}" type="datetimeFigureOut">
              <a:rPr lang="ru-RU" smtClean="0"/>
              <a:pPr/>
              <a:t>07.01.2011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a:xfrm>
            <a:off x="8156448" y="6422064"/>
            <a:ext cx="762000" cy="365125"/>
          </a:xfrm>
        </p:spPr>
        <p:txBody>
          <a:bodyPr/>
          <a:lstStyle/>
          <a:p>
            <a:fld id="{E176C22F-92E8-432A-93FB-1B14B598EC27}" type="slidenum">
              <a:rPr lang="ru-RU" smtClean="0"/>
              <a:pPr/>
              <a:t>‹#›</a:t>
            </a:fld>
            <a:endParaRPr lang="ru-RU"/>
          </a:p>
        </p:txBody>
      </p:sp>
    </p:spTree>
  </p:cSld>
  <p:clrMapOvr>
    <a:masterClrMapping/>
  </p:clrMapOvr>
  <p:transition>
    <p:pull dir="ld"/>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ru-RU" smtClean="0"/>
              <a:t>Вставка рисунка</a:t>
            </a:r>
            <a:endParaRPr kumimoji="0" lang="en-US" dirty="0"/>
          </a:p>
        </p:txBody>
      </p:sp>
      <p:sp>
        <p:nvSpPr>
          <p:cNvPr id="4" name="Текст 3"/>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a:xfrm>
            <a:off x="457200" y="6422064"/>
            <a:ext cx="2133600" cy="365125"/>
          </a:xfrm>
        </p:spPr>
        <p:txBody>
          <a:bodyPr/>
          <a:lstStyle/>
          <a:p>
            <a:fld id="{F8E48C2E-8EB8-4653-AA14-27C7DC97D2BA}" type="datetimeFigureOut">
              <a:rPr lang="ru-RU" smtClean="0"/>
              <a:pPr/>
              <a:t>07.01.2011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176C22F-92E8-432A-93FB-1B14B598EC27}" type="slidenum">
              <a:rPr lang="ru-RU" smtClean="0"/>
              <a:pPr/>
              <a:t>‹#›</a:t>
            </a:fld>
            <a:endParaRPr lang="ru-RU"/>
          </a:p>
        </p:txBody>
      </p:sp>
    </p:spTree>
  </p:cSld>
  <p:clrMapOvr>
    <a:masterClrMapping/>
  </p:clrMapOvr>
  <p:transition>
    <p:pull dir="ld"/>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2" name="Полилиния 11"/>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16" name="Полилиния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Заголовок 8"/>
          <p:cNvSpPr>
            <a:spLocks noGrp="1"/>
          </p:cNvSpPr>
          <p:nvPr>
            <p:ph type="title"/>
          </p:nvPr>
        </p:nvSpPr>
        <p:spPr>
          <a:xfrm>
            <a:off x="457200" y="274638"/>
            <a:ext cx="7467600" cy="1143000"/>
          </a:xfrm>
          <a:prstGeom prst="rect">
            <a:avLst/>
          </a:prstGeom>
        </p:spPr>
        <p:txBody>
          <a:bodyPr vert="horz" lIns="45720" rIns="45720" anchor="ctr">
            <a:normAutofit/>
          </a:bodyPr>
          <a:lstStyle/>
          <a:p>
            <a:r>
              <a:rPr kumimoji="0" lang="ru-RU" smtClean="0"/>
              <a:t>Образец заголовка</a:t>
            </a:r>
            <a:endParaRPr kumimoji="0" lang="en-US"/>
          </a:p>
        </p:txBody>
      </p:sp>
      <p:sp>
        <p:nvSpPr>
          <p:cNvPr id="30" name="Текст 29"/>
          <p:cNvSpPr>
            <a:spLocks noGrp="1"/>
          </p:cNvSpPr>
          <p:nvPr>
            <p:ph type="body" idx="1"/>
          </p:nvPr>
        </p:nvSpPr>
        <p:spPr>
          <a:xfrm>
            <a:off x="457200" y="1600200"/>
            <a:ext cx="7467600" cy="4525963"/>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457200" y="6422064"/>
            <a:ext cx="21336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fld id="{F8E48C2E-8EB8-4653-AA14-27C7DC97D2BA}" type="datetimeFigureOut">
              <a:rPr lang="ru-RU" smtClean="0"/>
              <a:pPr/>
              <a:t>07.01.2011</a:t>
            </a:fld>
            <a:endParaRPr lang="ru-RU"/>
          </a:p>
        </p:txBody>
      </p:sp>
      <p:sp>
        <p:nvSpPr>
          <p:cNvPr id="22" name="Нижний колонтитул 21"/>
          <p:cNvSpPr>
            <a:spLocks noGrp="1"/>
          </p:cNvSpPr>
          <p:nvPr>
            <p:ph type="ftr" sz="quarter" idx="3"/>
          </p:nvPr>
        </p:nvSpPr>
        <p:spPr>
          <a:xfrm>
            <a:off x="3124200" y="6422064"/>
            <a:ext cx="28956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endParaRPr lang="ru-RU"/>
          </a:p>
        </p:txBody>
      </p:sp>
      <p:sp>
        <p:nvSpPr>
          <p:cNvPr id="18" name="Номер слайда 17"/>
          <p:cNvSpPr>
            <a:spLocks noGrp="1"/>
          </p:cNvSpPr>
          <p:nvPr>
            <p:ph type="sldNum" sz="quarter" idx="4"/>
          </p:nvPr>
        </p:nvSpPr>
        <p:spPr>
          <a:xfrm>
            <a:off x="8153400" y="6422064"/>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fld id="{E176C22F-92E8-432A-93FB-1B14B598EC27}" type="slidenum">
              <a:rPr lang="ru-RU" smtClean="0"/>
              <a:pPr/>
              <a:t>‹#›</a:t>
            </a:fld>
            <a:endParaRPr lang="ru-RU"/>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pull dir="ld"/>
  </p:transition>
  <p:txStyles>
    <p:titleStyle>
      <a:lvl1pPr algn="l" rtl="0" eaLnBrk="1" latinLnBrk="0" hangingPunct="1">
        <a:spcBef>
          <a:spcPct val="0"/>
        </a:spcBef>
        <a:buNone/>
        <a:defRPr kumimoji="0" sz="4600" kern="1200">
          <a:solidFill>
            <a:schemeClr val="tx1"/>
          </a:solidFill>
          <a:latin typeface="+mj-lt"/>
          <a:ea typeface="+mj-ea"/>
          <a:cs typeface="+mj-cs"/>
        </a:defRPr>
      </a:lvl1pPr>
    </p:titleStyle>
    <p:body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image" Target="../media/image70.png"/><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image" Target="../media/image72.png"/><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image" Target="../media/image74.png"/><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image" Target="../media/image76.png"/><Relationship Id="rId1" Type="http://schemas.openxmlformats.org/officeDocument/2006/relationships/slideLayout" Target="../slideLayouts/slideLayout7.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3.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image" Target="../media/image78.png"/><Relationship Id="rId1" Type="http://schemas.openxmlformats.org/officeDocument/2006/relationships/slideLayout" Target="../slideLayouts/slideLayout7.xml"/></Relationships>
</file>

<file path=ppt/slides/_rels/slide114.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image" Target="../media/image80.png"/><Relationship Id="rId1" Type="http://schemas.openxmlformats.org/officeDocument/2006/relationships/slideLayout" Target="../slideLayouts/slideLayout7.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8.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image" Target="../media/image82.png"/><Relationship Id="rId1" Type="http://schemas.openxmlformats.org/officeDocument/2006/relationships/slideLayout" Target="../slideLayouts/slideLayout7.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3.xml.rels><?xml version="1.0" encoding="UTF-8" standalone="yes"?>
<Relationships xmlns="http://schemas.openxmlformats.org/package/2006/relationships"><Relationship Id="rId2" Type="http://schemas.openxmlformats.org/officeDocument/2006/relationships/image" Target="../media/image84.jpeg"/><Relationship Id="rId1" Type="http://schemas.openxmlformats.org/officeDocument/2006/relationships/slideLayout" Target="../slideLayouts/slideLayout7.xml"/></Relationships>
</file>

<file path=ppt/slides/_rels/slide124.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image" Target="../media/image85.png"/><Relationship Id="rId1" Type="http://schemas.openxmlformats.org/officeDocument/2006/relationships/slideLayout" Target="../slideLayouts/slideLayout7.xml"/><Relationship Id="rId4" Type="http://schemas.openxmlformats.org/officeDocument/2006/relationships/image" Target="../media/image87.png"/></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pn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png"/><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57.png"/><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59.png"/><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60.png"/><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62.png"/><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image" Target="../media/image64.png"/><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image" Target="../media/image66.png"/><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image" Target="../media/image68.png"/><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1643042" y="1285860"/>
            <a:ext cx="5408147" cy="2585323"/>
          </a:xfrm>
          <a:prstGeom prst="rect">
            <a:avLst/>
          </a:prstGeom>
          <a:noFill/>
        </p:spPr>
        <p:txBody>
          <a:bodyPr wrap="none" lIns="91440" tIns="45720" rIns="91440" bIns="45720">
            <a:spAutoFit/>
          </a:bodyPr>
          <a:lstStyle/>
          <a:p>
            <a:pPr algn="ctr"/>
            <a:r>
              <a:rPr lang="ru-RU" sz="54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Мифы и легенды</a:t>
            </a:r>
          </a:p>
          <a:p>
            <a:pPr algn="ctr"/>
            <a:r>
              <a:rPr lang="ru-RU" sz="5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о </a:t>
            </a:r>
          </a:p>
          <a:p>
            <a:pPr algn="ctr"/>
            <a:r>
              <a:rPr lang="ru-RU" sz="5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созвездиях</a:t>
            </a:r>
            <a:endParaRPr lang="ru-RU" sz="5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4" name="TextBox 3"/>
          <p:cNvSpPr txBox="1"/>
          <p:nvPr/>
        </p:nvSpPr>
        <p:spPr>
          <a:xfrm>
            <a:off x="3286116" y="5000636"/>
            <a:ext cx="4500594" cy="1477328"/>
          </a:xfrm>
          <a:prstGeom prst="rect">
            <a:avLst/>
          </a:prstGeom>
          <a:noFill/>
        </p:spPr>
        <p:txBody>
          <a:bodyPr wrap="square" rtlCol="0">
            <a:spAutoFit/>
          </a:bodyPr>
          <a:lstStyle/>
          <a:p>
            <a:r>
              <a:rPr lang="ru-RU" dirty="0" smtClean="0"/>
              <a:t>Выполнила: </a:t>
            </a:r>
            <a:r>
              <a:rPr lang="ru-RU" dirty="0" err="1" smtClean="0"/>
              <a:t>Аксенкина</a:t>
            </a:r>
            <a:r>
              <a:rPr lang="ru-RU" dirty="0" smtClean="0"/>
              <a:t> Ю. 11 </a:t>
            </a:r>
            <a:r>
              <a:rPr lang="ru-RU" dirty="0" err="1" smtClean="0"/>
              <a:t>кл</a:t>
            </a:r>
            <a:endParaRPr lang="ru-RU" dirty="0" smtClean="0"/>
          </a:p>
          <a:p>
            <a:endParaRPr lang="ru-RU" dirty="0"/>
          </a:p>
          <a:p>
            <a:endParaRPr lang="ru-RU" dirty="0" smtClean="0"/>
          </a:p>
          <a:p>
            <a:endParaRPr lang="ru-RU" dirty="0"/>
          </a:p>
          <a:p>
            <a:r>
              <a:rPr lang="ru-RU" dirty="0" smtClean="0"/>
              <a:t>2010 год.</a:t>
            </a:r>
            <a:endParaRPr lang="ru-RU" dirty="0"/>
          </a:p>
        </p:txBody>
      </p:sp>
      <p:sp>
        <p:nvSpPr>
          <p:cNvPr id="5" name="Прямоугольник 4"/>
          <p:cNvSpPr/>
          <p:nvPr/>
        </p:nvSpPr>
        <p:spPr>
          <a:xfrm>
            <a:off x="2286000" y="3929066"/>
            <a:ext cx="6858000" cy="923330"/>
          </a:xfrm>
          <a:prstGeom prst="rect">
            <a:avLst/>
          </a:prstGeom>
        </p:spPr>
        <p:txBody>
          <a:bodyPr wrap="square">
            <a:spAutoFit/>
          </a:bodyPr>
          <a:lstStyle/>
          <a:p>
            <a:r>
              <a:rPr lang="ru-RU" dirty="0" smtClean="0"/>
              <a:t>Созвездия неба хранят древние легенды и мифы исчезнувших народов. Прочитать их можно, обратив взор к небу: они над нами.</a:t>
            </a:r>
            <a:endParaRPr lang="ru-RU" dirty="0"/>
          </a:p>
        </p:txBody>
      </p:sp>
    </p:spTree>
  </p:cSld>
  <p:clrMapOvr>
    <a:masterClrMapping/>
  </p:clrMapOvr>
  <p:transition>
    <p:pull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 calcmode="lin" valueType="num">
                                      <p:cBhvr>
                                        <p:cTn id="9" dur="500" fill="hold"/>
                                        <p:tgtEl>
                                          <p:spTgt spid="3"/>
                                        </p:tgtEl>
                                        <p:attrNameLst>
                                          <p:attrName>style.rotation</p:attrName>
                                        </p:attrNameLst>
                                      </p:cBhvr>
                                      <p:tavLst>
                                        <p:tav tm="0">
                                          <p:val>
                                            <p:fltVal val="360"/>
                                          </p:val>
                                        </p:tav>
                                        <p:tav tm="100000">
                                          <p:val>
                                            <p:fltVal val="0"/>
                                          </p:val>
                                        </p:tav>
                                      </p:tavLst>
                                    </p:anim>
                                    <p:animEffect transition="in" filter="fade">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214414" y="1643050"/>
            <a:ext cx="6286528" cy="3416320"/>
          </a:xfrm>
          <a:prstGeom prst="rect">
            <a:avLst/>
          </a:prstGeom>
        </p:spPr>
        <p:txBody>
          <a:bodyPr wrap="square">
            <a:spAutoFit/>
          </a:bodyPr>
          <a:lstStyle/>
          <a:p>
            <a:r>
              <a:rPr lang="ru-RU" dirty="0" smtClean="0"/>
              <a:t> Созвездия Большой Медведицы, Малой Медведицы, Волопаса и Гончих Псов связаны с одним мифом, который и сегодня волнует нас описанной в нем трагедией. </a:t>
            </a:r>
          </a:p>
          <a:p>
            <a:r>
              <a:rPr lang="ru-RU" dirty="0" smtClean="0"/>
              <a:t>   Давным-давно в Аркадии правил царь </a:t>
            </a:r>
            <a:r>
              <a:rPr lang="ru-RU" dirty="0" err="1" smtClean="0"/>
              <a:t>Ликаон</a:t>
            </a:r>
            <a:r>
              <a:rPr lang="ru-RU" dirty="0" smtClean="0"/>
              <a:t>. И была у него дочь </a:t>
            </a:r>
            <a:r>
              <a:rPr lang="ru-RU" dirty="0" err="1" smtClean="0"/>
              <a:t>Каллисто</a:t>
            </a:r>
            <a:r>
              <a:rPr lang="ru-RU" dirty="0" smtClean="0"/>
              <a:t>, известная всему миру своей прелестью и красотой. Даже властелин Неба и Земли громовержец Зевс восхитился ее божественной красотой, как только ее увидел. </a:t>
            </a:r>
          </a:p>
          <a:p>
            <a:r>
              <a:rPr lang="ru-RU" dirty="0" smtClean="0"/>
              <a:t>   Втайне от своей ревнивой супруги - великой богини Геры - Зевс постоянно навещал </a:t>
            </a:r>
            <a:r>
              <a:rPr lang="ru-RU" dirty="0" err="1" smtClean="0"/>
              <a:t>Каллисто</a:t>
            </a:r>
            <a:r>
              <a:rPr lang="ru-RU" dirty="0" smtClean="0"/>
              <a:t> во дворце ее отца. От него она родила сына Аркада, который быстро подрос. Стройный и красивый, он ловко стрелял из лука и часто ходил на охоту в лес.</a:t>
            </a:r>
            <a:endParaRPr lang="ru-RU" dirty="0"/>
          </a:p>
        </p:txBody>
      </p:sp>
    </p:spTree>
  </p:cSld>
  <p:clrMapOvr>
    <a:masterClrMapping/>
  </p:clrMapOvr>
  <p:transition>
    <p:pull dir="ld"/>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00034" y="0"/>
            <a:ext cx="7429536" cy="5909310"/>
          </a:xfrm>
          <a:prstGeom prst="rect">
            <a:avLst/>
          </a:prstGeom>
        </p:spPr>
        <p:txBody>
          <a:bodyPr wrap="square">
            <a:spAutoFit/>
          </a:bodyPr>
          <a:lstStyle/>
          <a:p>
            <a:r>
              <a:rPr lang="ru-RU" dirty="0" smtClean="0"/>
              <a:t>Проснулась и Ариадна. Поняла она, что оставлена на этом пустом скалистом острове одна, расплакалась и стала молить богов о помощи. Но никто ей не ответил, только морские волны с грохотом разбивались об острые утесы и скалы. Долго плакала Ариадна и проклинала свою судьбу. В отчаянии сидела она на голой скале и проливала горькие слезы. В этот миг перед ней появился бог Дионис. Тронутый ее страданием и печалью, снял он венок с ее головы и бросил его к небу. Пока венок летел, цветы и жемчуг из венка превратились в звезды, которые и образовали на небе созвездие Северной Короны. Своим сиянием звезды напоминают о горе и страданиях, которые пережила Ариадна на скалистом острове </a:t>
            </a:r>
            <a:r>
              <a:rPr lang="ru-RU" dirty="0" err="1" smtClean="0"/>
              <a:t>Наксос</a:t>
            </a:r>
            <a:r>
              <a:rPr lang="ru-RU" dirty="0" smtClean="0"/>
              <a:t>. Ариадна стала женой бога Диониса, и он вознес ее на Олимп.</a:t>
            </a:r>
          </a:p>
          <a:p>
            <a:r>
              <a:rPr lang="ru-RU" dirty="0" smtClean="0"/>
              <a:t>   Тесей страшно тосковал по Ариадне. Расстроенный, он забыл снять на корабле черные паруса и заменить их белыми, как договорился ранее со своим отцом, если победит Минотавра и останется живым.</a:t>
            </a:r>
          </a:p>
          <a:p>
            <a:r>
              <a:rPr lang="ru-RU" dirty="0" smtClean="0"/>
              <a:t>   Стоя на высокой скале на берегу моря, царь Эгей увидел вдали приближающийся корабль с черными парусами. Мысль о гибели любимого сына Тесея привела его в отчаяние, и он бросился со скалы в волны моря. С тех пор и зовут это море Эгейским.</a:t>
            </a:r>
            <a:endParaRPr lang="ru-RU" dirty="0"/>
          </a:p>
        </p:txBody>
      </p:sp>
    </p:spTree>
  </p:cSld>
  <p:clrMapOvr>
    <a:masterClrMapping/>
  </p:clrMapOvr>
  <p:transition>
    <p:pull dir="ld"/>
  </p:transition>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929322" y="285728"/>
            <a:ext cx="2185150" cy="584775"/>
          </a:xfrm>
          <a:prstGeom prst="rect">
            <a:avLst/>
          </a:prstGeom>
        </p:spPr>
        <p:txBody>
          <a:bodyPr wrap="none">
            <a:spAutoFit/>
          </a:bodyPr>
          <a:lstStyle/>
          <a:p>
            <a:r>
              <a:rPr lang="ru-RU" sz="3200" dirty="0" smtClean="0"/>
              <a:t>ВОДОЛЕЙ</a:t>
            </a:r>
            <a:endParaRPr lang="ru-RU" sz="3200" dirty="0"/>
          </a:p>
        </p:txBody>
      </p:sp>
      <p:pic>
        <p:nvPicPr>
          <p:cNvPr id="38914" name="Picture 2"/>
          <p:cNvPicPr>
            <a:picLocks noChangeAspect="1" noChangeArrowheads="1"/>
          </p:cNvPicPr>
          <p:nvPr/>
        </p:nvPicPr>
        <p:blipFill>
          <a:blip r:embed="rId2"/>
          <a:srcRect/>
          <a:stretch>
            <a:fillRect/>
          </a:stretch>
        </p:blipFill>
        <p:spPr bwMode="auto">
          <a:xfrm>
            <a:off x="785786" y="642918"/>
            <a:ext cx="1905000" cy="1552575"/>
          </a:xfrm>
          <a:prstGeom prst="rect">
            <a:avLst/>
          </a:prstGeom>
          <a:noFill/>
          <a:ln w="9525">
            <a:noFill/>
            <a:miter lim="800000"/>
            <a:headEnd/>
            <a:tailEnd/>
          </a:ln>
          <a:effectLst/>
        </p:spPr>
      </p:pic>
      <p:sp>
        <p:nvSpPr>
          <p:cNvPr id="5" name="TextBox 4"/>
          <p:cNvSpPr txBox="1"/>
          <p:nvPr/>
        </p:nvSpPr>
        <p:spPr>
          <a:xfrm>
            <a:off x="857224" y="3000372"/>
            <a:ext cx="2000264" cy="646331"/>
          </a:xfrm>
          <a:prstGeom prst="rect">
            <a:avLst/>
          </a:prstGeom>
          <a:noFill/>
        </p:spPr>
        <p:txBody>
          <a:bodyPr wrap="square" rtlCol="0">
            <a:spAutoFit/>
          </a:bodyPr>
          <a:lstStyle/>
          <a:p>
            <a:r>
              <a:rPr lang="ru-RU" dirty="0" smtClean="0"/>
              <a:t>Созвездие Водолея</a:t>
            </a:r>
            <a:endParaRPr lang="ru-RU" dirty="0"/>
          </a:p>
        </p:txBody>
      </p:sp>
      <p:pic>
        <p:nvPicPr>
          <p:cNvPr id="36866" name="Picture 2" descr="C:\Users\Максименко Анатолий\Desktop\Рисунок38.jpg"/>
          <p:cNvPicPr>
            <a:picLocks noChangeAspect="1" noChangeArrowheads="1"/>
          </p:cNvPicPr>
          <p:nvPr/>
        </p:nvPicPr>
        <p:blipFill>
          <a:blip r:embed="rId3"/>
          <a:srcRect/>
          <a:stretch>
            <a:fillRect/>
          </a:stretch>
        </p:blipFill>
        <p:spPr bwMode="auto">
          <a:xfrm>
            <a:off x="3071802" y="1643050"/>
            <a:ext cx="5797534" cy="4857784"/>
          </a:xfrm>
          <a:prstGeom prst="rect">
            <a:avLst/>
          </a:prstGeom>
          <a:noFill/>
        </p:spPr>
      </p:pic>
    </p:spTree>
  </p:cSld>
  <p:clrMapOvr>
    <a:masterClrMapping/>
  </p:clrMapOvr>
  <p:transition>
    <p:pull dir="ld"/>
  </p:transition>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714348" y="1214422"/>
            <a:ext cx="7643850" cy="3970318"/>
          </a:xfrm>
          <a:prstGeom prst="rect">
            <a:avLst/>
          </a:prstGeom>
        </p:spPr>
        <p:txBody>
          <a:bodyPr wrap="square">
            <a:spAutoFit/>
          </a:bodyPr>
          <a:lstStyle/>
          <a:p>
            <a:r>
              <a:rPr lang="ru-RU" dirty="0" smtClean="0"/>
              <a:t>миф связывает созвездие Водолея с Ганимедом.</a:t>
            </a:r>
          </a:p>
          <a:p>
            <a:r>
              <a:rPr lang="ru-RU" dirty="0" smtClean="0"/>
              <a:t>   Сын </a:t>
            </a:r>
            <a:r>
              <a:rPr lang="ru-RU" dirty="0" err="1" smtClean="0"/>
              <a:t>дарданского</a:t>
            </a:r>
            <a:r>
              <a:rPr lang="ru-RU" dirty="0" smtClean="0"/>
              <a:t> царя Троя Ганимед был высоким и стройным юношей. Он был так красив, что почти не отличался от бога солнечного света златокудрого Аполлона. Однажды, когда Ганимед пас стада своего отца и весело напевал песенку, с высот Олимпа его увидел Зевс и тотчас приказал орлу доставить ему Ганимеда. Темным облаком налетел орел Зевса, схватил Ганимеда и понес его вверх, к светлым просторам Олимпа. Там Зевс за красоту юноши наградил его бессмертием и сделал его своим виночерпием, возложив на него обязанность подносить амброзию и нектар богам во время их пиршеств. Как вода, лился нектар, который Ганимед подносил Зевсу и богам. Поэтому на некоторых звездных картах созвездие Водолея изображается в виде человека с кувшином (Ганимеда), из которого вытекает струя воды.</a:t>
            </a:r>
            <a:endParaRPr lang="ru-RU" dirty="0"/>
          </a:p>
        </p:txBody>
      </p:sp>
    </p:spTree>
  </p:cSld>
  <p:clrMapOvr>
    <a:masterClrMapping/>
  </p:clrMapOvr>
  <p:transition>
    <p:pull dir="ld"/>
  </p:transition>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143636" y="642918"/>
            <a:ext cx="1393330" cy="584775"/>
          </a:xfrm>
          <a:prstGeom prst="rect">
            <a:avLst/>
          </a:prstGeom>
        </p:spPr>
        <p:txBody>
          <a:bodyPr wrap="none">
            <a:spAutoFit/>
          </a:bodyPr>
          <a:lstStyle/>
          <a:p>
            <a:r>
              <a:rPr lang="ru-RU" sz="3200" dirty="0" smtClean="0"/>
              <a:t>ВЕСЫ</a:t>
            </a:r>
            <a:endParaRPr lang="ru-RU" sz="3200" dirty="0"/>
          </a:p>
        </p:txBody>
      </p:sp>
      <p:pic>
        <p:nvPicPr>
          <p:cNvPr id="39938" name="Picture 2"/>
          <p:cNvPicPr>
            <a:picLocks noChangeAspect="1" noChangeArrowheads="1"/>
          </p:cNvPicPr>
          <p:nvPr/>
        </p:nvPicPr>
        <p:blipFill>
          <a:blip r:embed="rId2"/>
          <a:srcRect/>
          <a:stretch>
            <a:fillRect/>
          </a:stretch>
        </p:blipFill>
        <p:spPr bwMode="auto">
          <a:xfrm>
            <a:off x="571472" y="714356"/>
            <a:ext cx="1905000" cy="1847850"/>
          </a:xfrm>
          <a:prstGeom prst="rect">
            <a:avLst/>
          </a:prstGeom>
          <a:noFill/>
          <a:ln w="9525">
            <a:noFill/>
            <a:miter lim="800000"/>
            <a:headEnd/>
            <a:tailEnd/>
          </a:ln>
          <a:effectLst/>
        </p:spPr>
      </p:pic>
      <p:sp>
        <p:nvSpPr>
          <p:cNvPr id="4" name="TextBox 3"/>
          <p:cNvSpPr txBox="1"/>
          <p:nvPr/>
        </p:nvSpPr>
        <p:spPr>
          <a:xfrm>
            <a:off x="642910" y="3071810"/>
            <a:ext cx="3143272" cy="369332"/>
          </a:xfrm>
          <a:prstGeom prst="rect">
            <a:avLst/>
          </a:prstGeom>
          <a:noFill/>
        </p:spPr>
        <p:txBody>
          <a:bodyPr wrap="square" rtlCol="0">
            <a:spAutoFit/>
          </a:bodyPr>
          <a:lstStyle/>
          <a:p>
            <a:r>
              <a:rPr lang="ru-RU" dirty="0" smtClean="0"/>
              <a:t>Созвездие Весов</a:t>
            </a:r>
            <a:endParaRPr lang="ru-RU" dirty="0"/>
          </a:p>
        </p:txBody>
      </p:sp>
      <p:pic>
        <p:nvPicPr>
          <p:cNvPr id="37890" name="Picture 2" descr="C:\Users\Максименко Анатолий\Desktop\Рисунок39.jpg"/>
          <p:cNvPicPr>
            <a:picLocks noChangeAspect="1" noChangeArrowheads="1"/>
          </p:cNvPicPr>
          <p:nvPr/>
        </p:nvPicPr>
        <p:blipFill>
          <a:blip r:embed="rId3"/>
          <a:srcRect/>
          <a:stretch>
            <a:fillRect/>
          </a:stretch>
        </p:blipFill>
        <p:spPr bwMode="auto">
          <a:xfrm>
            <a:off x="3000364" y="1785926"/>
            <a:ext cx="5837505" cy="4572032"/>
          </a:xfrm>
          <a:prstGeom prst="rect">
            <a:avLst/>
          </a:prstGeom>
          <a:noFill/>
        </p:spPr>
      </p:pic>
    </p:spTree>
  </p:cSld>
  <p:clrMapOvr>
    <a:masterClrMapping/>
  </p:clrMapOvr>
  <p:transition>
    <p:pull dir="ld"/>
  </p:transition>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714348" y="142852"/>
            <a:ext cx="7715288" cy="6463308"/>
          </a:xfrm>
          <a:prstGeom prst="rect">
            <a:avLst/>
          </a:prstGeom>
        </p:spPr>
        <p:txBody>
          <a:bodyPr wrap="square">
            <a:spAutoFit/>
          </a:bodyPr>
          <a:lstStyle/>
          <a:p>
            <a:r>
              <a:rPr lang="ru-RU" dirty="0" smtClean="0"/>
              <a:t> Древнегреческая мифология связывала созвездие Весов с весами богини справедливости </a:t>
            </a:r>
            <a:r>
              <a:rPr lang="ru-RU" dirty="0" err="1" smtClean="0"/>
              <a:t>Дике</a:t>
            </a:r>
            <a:r>
              <a:rPr lang="ru-RU" dirty="0" smtClean="0"/>
              <a:t>.</a:t>
            </a:r>
          </a:p>
          <a:p>
            <a:r>
              <a:rPr lang="ru-RU" dirty="0" smtClean="0"/>
              <a:t>   С высот светлого Олимпа Зевс устанавливал порядок и законы на Небе и Земле. Он строго следил за тем, чтобы они выполнялись людьми. Но у Зевса хватало и других забот, а поэтому у него были помощники. Рядом с его престолом всегда находилась богиня правосудия Фемида. По распоряжению Зевса она созывала богов на совет, устраивала народные собрания и наблюдала за поддержанием порядка и закона.</a:t>
            </a:r>
          </a:p>
          <a:p>
            <a:r>
              <a:rPr lang="ru-RU" dirty="0" smtClean="0"/>
              <a:t>   Дочь Зевса и Фемиды - неутомимая </a:t>
            </a:r>
            <a:r>
              <a:rPr lang="ru-RU" dirty="0" err="1" smtClean="0"/>
              <a:t>Дике</a:t>
            </a:r>
            <a:r>
              <a:rPr lang="ru-RU" dirty="0" smtClean="0"/>
              <a:t> - обходила Землю со своими весами. Для того чтобы она была нелицеприятной, глаза ее были завязаны повязкой. Она рассказывала своему отцу Зевсу о деяниях несправедливых судей и людей, а он их жестоко наказывал за то, что они не соблюдали установленных им законов.</a:t>
            </a:r>
          </a:p>
          <a:p>
            <a:r>
              <a:rPr lang="ru-RU" dirty="0" smtClean="0"/>
              <a:t>   Богиня </a:t>
            </a:r>
            <a:r>
              <a:rPr lang="ru-RU" dirty="0" err="1" smtClean="0"/>
              <a:t>Дике</a:t>
            </a:r>
            <a:r>
              <a:rPr lang="ru-RU" dirty="0" smtClean="0"/>
              <a:t> была врагом всякого обмана и лжи. Она защищала только правду и справедливость. На своих весах она самым точным образом измеряла справедливые и несправедливые поступки людей, чтобы они получили от Зевса заслуженное наказание, чтобы повсюду в мире царила только справедливость.</a:t>
            </a:r>
          </a:p>
          <a:p>
            <a:r>
              <a:rPr lang="ru-RU" dirty="0" smtClean="0"/>
              <a:t>   Зевс оставил весы своей дочери </a:t>
            </a:r>
            <a:r>
              <a:rPr lang="ru-RU" dirty="0" err="1" smtClean="0"/>
              <a:t>Дике</a:t>
            </a:r>
            <a:r>
              <a:rPr lang="ru-RU" dirty="0" smtClean="0"/>
              <a:t> на небе. Так среди зодиакальных созвездий появилось созвездие Весов, чтобы напоминать людям о том, что они должны строго придерживаться законов и </a:t>
            </a:r>
            <a:r>
              <a:rPr lang="ru-RU" dirty="0" err="1" smtClean="0"/>
              <a:t>руководствоватья</a:t>
            </a:r>
            <a:r>
              <a:rPr lang="ru-RU" dirty="0" smtClean="0"/>
              <a:t> справедливостью в своих поступках.</a:t>
            </a:r>
            <a:endParaRPr lang="ru-RU" dirty="0"/>
          </a:p>
        </p:txBody>
      </p:sp>
    </p:spTree>
  </p:cSld>
  <p:clrMapOvr>
    <a:masterClrMapping/>
  </p:clrMapOvr>
  <p:transition>
    <p:pull dir="ld"/>
  </p:transition>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286380" y="142852"/>
            <a:ext cx="2067361" cy="584775"/>
          </a:xfrm>
          <a:prstGeom prst="rect">
            <a:avLst/>
          </a:prstGeom>
        </p:spPr>
        <p:txBody>
          <a:bodyPr wrap="none">
            <a:spAutoFit/>
          </a:bodyPr>
          <a:lstStyle/>
          <a:p>
            <a:r>
              <a:rPr lang="ru-RU" sz="3200" dirty="0" smtClean="0"/>
              <a:t>КОЗЕРОГ</a:t>
            </a:r>
            <a:endParaRPr lang="ru-RU" sz="3200" dirty="0"/>
          </a:p>
        </p:txBody>
      </p:sp>
      <p:pic>
        <p:nvPicPr>
          <p:cNvPr id="40962" name="Picture 2"/>
          <p:cNvPicPr>
            <a:picLocks noChangeAspect="1" noChangeArrowheads="1"/>
          </p:cNvPicPr>
          <p:nvPr/>
        </p:nvPicPr>
        <p:blipFill>
          <a:blip r:embed="rId2"/>
          <a:srcRect/>
          <a:stretch>
            <a:fillRect/>
          </a:stretch>
        </p:blipFill>
        <p:spPr bwMode="auto">
          <a:xfrm>
            <a:off x="1142976" y="1500174"/>
            <a:ext cx="1905000" cy="1504950"/>
          </a:xfrm>
          <a:prstGeom prst="rect">
            <a:avLst/>
          </a:prstGeom>
          <a:noFill/>
          <a:ln w="9525">
            <a:noFill/>
            <a:miter lim="800000"/>
            <a:headEnd/>
            <a:tailEnd/>
          </a:ln>
          <a:effectLst/>
        </p:spPr>
      </p:pic>
      <p:sp>
        <p:nvSpPr>
          <p:cNvPr id="4" name="TextBox 3"/>
          <p:cNvSpPr txBox="1"/>
          <p:nvPr/>
        </p:nvSpPr>
        <p:spPr>
          <a:xfrm>
            <a:off x="857224" y="3571876"/>
            <a:ext cx="3643338" cy="369332"/>
          </a:xfrm>
          <a:prstGeom prst="rect">
            <a:avLst/>
          </a:prstGeom>
          <a:noFill/>
        </p:spPr>
        <p:txBody>
          <a:bodyPr wrap="square" rtlCol="0">
            <a:spAutoFit/>
          </a:bodyPr>
          <a:lstStyle/>
          <a:p>
            <a:r>
              <a:rPr lang="ru-RU" dirty="0" smtClean="0"/>
              <a:t>Созвездие Козерога</a:t>
            </a:r>
            <a:endParaRPr lang="ru-RU" dirty="0"/>
          </a:p>
        </p:txBody>
      </p:sp>
      <p:sp>
        <p:nvSpPr>
          <p:cNvPr id="6" name="Прямоугольник 5"/>
          <p:cNvSpPr/>
          <p:nvPr/>
        </p:nvSpPr>
        <p:spPr>
          <a:xfrm>
            <a:off x="642894" y="5042118"/>
            <a:ext cx="8501106" cy="1815882"/>
          </a:xfrm>
          <a:prstGeom prst="rect">
            <a:avLst/>
          </a:prstGeom>
        </p:spPr>
        <p:txBody>
          <a:bodyPr wrap="square">
            <a:spAutoFit/>
          </a:bodyPr>
          <a:lstStyle/>
          <a:p>
            <a:r>
              <a:rPr lang="ru-RU" sz="1600" dirty="0" smtClean="0"/>
              <a:t> В мифологии имеется совсем краткое упоминание о созвездии Козерога. Произошел Козерог от </a:t>
            </a:r>
            <a:r>
              <a:rPr lang="ru-RU" sz="1600" dirty="0" err="1" smtClean="0"/>
              <a:t>Эпиана</a:t>
            </a:r>
            <a:r>
              <a:rPr lang="ru-RU" sz="1600" dirty="0" smtClean="0"/>
              <a:t>. Он вырос вместе с Зевсом на острове Крит неподалеку от горы </a:t>
            </a:r>
            <a:r>
              <a:rPr lang="ru-RU" sz="1600" dirty="0" err="1" smtClean="0"/>
              <a:t>Ида</a:t>
            </a:r>
            <a:r>
              <a:rPr lang="ru-RU" sz="1600" dirty="0" smtClean="0"/>
              <a:t> и был воспитан вместе с ним. Когда Зевс начал борьбу против своего отца </a:t>
            </a:r>
            <a:r>
              <a:rPr lang="ru-RU" sz="1600" dirty="0" err="1" smtClean="0"/>
              <a:t>Кроноса</a:t>
            </a:r>
            <a:r>
              <a:rPr lang="ru-RU" sz="1600" dirty="0" smtClean="0"/>
              <a:t>, чтобы захватить власть над Небом и Землей, Козерог помогал ему. Став властелином мира, Зевс не забыл Козерога. Чтобы отблагодарить его, он превратил Козерога в созвездие и оставил его на небе. Так появилось созвездие Козерога, сияющее на небе вместе с другими зодиакальными созвездиями.</a:t>
            </a:r>
            <a:endParaRPr lang="ru-RU" sz="1600" dirty="0"/>
          </a:p>
        </p:txBody>
      </p:sp>
      <p:pic>
        <p:nvPicPr>
          <p:cNvPr id="38914" name="Picture 2" descr="C:\Users\Максименко Анатолий\Desktop\Рисунок40.jpg"/>
          <p:cNvPicPr>
            <a:picLocks noChangeAspect="1" noChangeArrowheads="1"/>
          </p:cNvPicPr>
          <p:nvPr/>
        </p:nvPicPr>
        <p:blipFill>
          <a:blip r:embed="rId3"/>
          <a:srcRect/>
          <a:stretch>
            <a:fillRect/>
          </a:stretch>
        </p:blipFill>
        <p:spPr bwMode="auto">
          <a:xfrm>
            <a:off x="3428992" y="928670"/>
            <a:ext cx="4714908" cy="4000314"/>
          </a:xfrm>
          <a:prstGeom prst="rect">
            <a:avLst/>
          </a:prstGeom>
          <a:noFill/>
        </p:spPr>
      </p:pic>
    </p:spTree>
  </p:cSld>
  <p:clrMapOvr>
    <a:masterClrMapping/>
  </p:clrMapOvr>
  <p:transition>
    <p:pull dir="ld"/>
  </p:transition>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357950" y="357166"/>
            <a:ext cx="2112245" cy="584775"/>
          </a:xfrm>
          <a:prstGeom prst="rect">
            <a:avLst/>
          </a:prstGeom>
        </p:spPr>
        <p:txBody>
          <a:bodyPr wrap="none">
            <a:spAutoFit/>
          </a:bodyPr>
          <a:lstStyle/>
          <a:p>
            <a:r>
              <a:rPr lang="ru-RU" sz="3200" dirty="0" smtClean="0"/>
              <a:t>СТРЕЛЕЦ</a:t>
            </a:r>
            <a:endParaRPr lang="ru-RU" sz="3200" dirty="0"/>
          </a:p>
        </p:txBody>
      </p:sp>
      <p:pic>
        <p:nvPicPr>
          <p:cNvPr id="41986" name="Picture 2"/>
          <p:cNvPicPr>
            <a:picLocks noChangeAspect="1" noChangeArrowheads="1"/>
          </p:cNvPicPr>
          <p:nvPr/>
        </p:nvPicPr>
        <p:blipFill>
          <a:blip r:embed="rId2"/>
          <a:srcRect/>
          <a:stretch>
            <a:fillRect/>
          </a:stretch>
        </p:blipFill>
        <p:spPr bwMode="auto">
          <a:xfrm>
            <a:off x="642910" y="857232"/>
            <a:ext cx="1905000" cy="1743075"/>
          </a:xfrm>
          <a:prstGeom prst="rect">
            <a:avLst/>
          </a:prstGeom>
          <a:noFill/>
          <a:ln w="9525">
            <a:noFill/>
            <a:miter lim="800000"/>
            <a:headEnd/>
            <a:tailEnd/>
          </a:ln>
          <a:effectLst/>
        </p:spPr>
      </p:pic>
      <p:sp>
        <p:nvSpPr>
          <p:cNvPr id="5" name="TextBox 4"/>
          <p:cNvSpPr txBox="1"/>
          <p:nvPr/>
        </p:nvSpPr>
        <p:spPr>
          <a:xfrm>
            <a:off x="285720" y="4000504"/>
            <a:ext cx="3000396" cy="369332"/>
          </a:xfrm>
          <a:prstGeom prst="rect">
            <a:avLst/>
          </a:prstGeom>
          <a:noFill/>
        </p:spPr>
        <p:txBody>
          <a:bodyPr wrap="square" rtlCol="0">
            <a:spAutoFit/>
          </a:bodyPr>
          <a:lstStyle/>
          <a:p>
            <a:r>
              <a:rPr lang="ru-RU" dirty="0" smtClean="0"/>
              <a:t>Созвездие Стрельца</a:t>
            </a:r>
            <a:endParaRPr lang="ru-RU" dirty="0"/>
          </a:p>
        </p:txBody>
      </p:sp>
      <p:pic>
        <p:nvPicPr>
          <p:cNvPr id="39938" name="Picture 2" descr="C:\Users\Максименко Анатолий\Desktop\Рисунок41.jpg"/>
          <p:cNvPicPr>
            <a:picLocks noChangeAspect="1" noChangeArrowheads="1"/>
          </p:cNvPicPr>
          <p:nvPr/>
        </p:nvPicPr>
        <p:blipFill>
          <a:blip r:embed="rId3"/>
          <a:srcRect/>
          <a:stretch>
            <a:fillRect/>
          </a:stretch>
        </p:blipFill>
        <p:spPr bwMode="auto">
          <a:xfrm>
            <a:off x="3071802" y="1571612"/>
            <a:ext cx="5794770" cy="4929222"/>
          </a:xfrm>
          <a:prstGeom prst="rect">
            <a:avLst/>
          </a:prstGeom>
          <a:noFill/>
        </p:spPr>
      </p:pic>
    </p:spTree>
  </p:cSld>
  <p:clrMapOvr>
    <a:masterClrMapping/>
  </p:clrMapOvr>
  <p:transition>
    <p:pull dir="ld"/>
  </p:transition>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00034" y="0"/>
            <a:ext cx="8429684" cy="5786199"/>
          </a:xfrm>
          <a:prstGeom prst="rect">
            <a:avLst/>
          </a:prstGeom>
        </p:spPr>
        <p:txBody>
          <a:bodyPr wrap="square">
            <a:spAutoFit/>
          </a:bodyPr>
          <a:lstStyle/>
          <a:p>
            <a:r>
              <a:rPr lang="ru-RU" dirty="0" smtClean="0"/>
              <a:t> </a:t>
            </a:r>
            <a:r>
              <a:rPr lang="ru-RU" sz="1600" dirty="0" smtClean="0"/>
              <a:t>Мифология связывает созвездие Стрельца с кентавром </a:t>
            </a:r>
            <a:r>
              <a:rPr lang="ru-RU" sz="1600" dirty="0" err="1" smtClean="0"/>
              <a:t>Хироном</a:t>
            </a:r>
            <a:r>
              <a:rPr lang="ru-RU" sz="1600" dirty="0" smtClean="0"/>
              <a:t>. Он, как и все кентавры, был человеком от головы до пояса, а нижняя часть его тела представляла туловище коня с четырьмя ногами и крепкими копытами.</a:t>
            </a:r>
          </a:p>
          <a:p>
            <a:r>
              <a:rPr lang="ru-RU" sz="1600" dirty="0" smtClean="0"/>
              <a:t>   </a:t>
            </a:r>
            <a:r>
              <a:rPr lang="ru-RU" sz="1600" dirty="0" err="1" smtClean="0"/>
              <a:t>Хирон</a:t>
            </a:r>
            <a:r>
              <a:rPr lang="ru-RU" sz="1600" dirty="0" smtClean="0"/>
              <a:t> был самым мудрым из всех кентавров. Он был учителем всех мифических героев, прославившихся своими подвигами.</a:t>
            </a:r>
          </a:p>
          <a:p>
            <a:r>
              <a:rPr lang="ru-RU" sz="1600" dirty="0" smtClean="0"/>
              <a:t>   У подножия горы </a:t>
            </a:r>
            <a:r>
              <a:rPr lang="ru-RU" sz="1600" dirty="0" err="1" smtClean="0"/>
              <a:t>Пелион</a:t>
            </a:r>
            <a:r>
              <a:rPr lang="ru-RU" sz="1600" dirty="0" smtClean="0"/>
              <a:t>, скрытая маслиновой рощицей, находилась пещера </a:t>
            </a:r>
            <a:r>
              <a:rPr lang="ru-RU" sz="1600" dirty="0" err="1" smtClean="0"/>
              <a:t>Хирона</a:t>
            </a:r>
            <a:r>
              <a:rPr lang="ru-RU" sz="1600" dirty="0" smtClean="0"/>
              <a:t>. В этой пещере на ветвях лавра и мирта возлежал кентавр и играл на золотой лире. Своими песнями он учил мудрости учеников, а те с упоением его слушали.</a:t>
            </a:r>
          </a:p>
          <a:p>
            <a:r>
              <a:rPr lang="ru-RU" sz="1600" dirty="0" smtClean="0"/>
              <a:t>   Кентавр </a:t>
            </a:r>
            <a:r>
              <a:rPr lang="ru-RU" sz="1600" dirty="0" err="1" smtClean="0"/>
              <a:t>Хирон</a:t>
            </a:r>
            <a:r>
              <a:rPr lang="ru-RU" sz="1600" dirty="0" smtClean="0"/>
              <a:t> пел о вечном и бесконечном Хаосе, который существовал раньше всего другого, а в нем находился источник жизни и света, который породил мир и бессмертных богов. От него произошла и Земля - богиня Гея, огромная и мощная, дающая жизнь и силы всему, что находится на ней. Глубоко в ее недрах находится ужасный Тартар - непроглядная бездна, окутанная вечным мраком, тьма, недоступная радостям жизни.</a:t>
            </a:r>
          </a:p>
          <a:p>
            <a:r>
              <a:rPr lang="ru-RU" sz="1600" dirty="0" smtClean="0"/>
              <a:t>   Пел </a:t>
            </a:r>
            <a:r>
              <a:rPr lang="ru-RU" sz="1600" dirty="0" err="1" smtClean="0"/>
              <a:t>Хирон</a:t>
            </a:r>
            <a:r>
              <a:rPr lang="ru-RU" sz="1600" dirty="0" smtClean="0"/>
              <a:t> и о том, как от Хаоса родилась могучая сила, дающая жизнь всему,- Любовь (Эрос). Хаос породил вечный Мрак и темную Ночь, от которых родились Свет и День.</a:t>
            </a:r>
          </a:p>
          <a:p>
            <a:r>
              <a:rPr lang="ru-RU" sz="1600" dirty="0" smtClean="0"/>
              <a:t>   Земля родила бескрайнее синее Небо (Уран), которое раскинулось над ней, высокое и необъятное, а по ночам его усыпают звезды, которые блестят, как бриллианты. Сотворенные Землей к Небу поднимаются горные вершины, а в долинах простираются плодородные поля, достигающие </a:t>
            </a:r>
            <a:r>
              <a:rPr lang="ru-RU" sz="1600" dirty="0" err="1" smtClean="0"/>
              <a:t>вечношумного</a:t>
            </a:r>
            <a:r>
              <a:rPr lang="ru-RU" sz="1600" dirty="0" smtClean="0"/>
              <a:t> моря. На высоких вершинах Олимпа, облитых вечным светом, живут боги и властелин Неба и Земли - Зевс.</a:t>
            </a:r>
            <a:endParaRPr lang="ru-RU" sz="1600" dirty="0"/>
          </a:p>
        </p:txBody>
      </p:sp>
    </p:spTree>
  </p:cSld>
  <p:clrMapOvr>
    <a:masterClrMapping/>
  </p:clrMapOvr>
  <p:transition>
    <p:pull dir="ld"/>
  </p:transition>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428564" y="428604"/>
            <a:ext cx="8715436" cy="5509200"/>
          </a:xfrm>
          <a:prstGeom prst="rect">
            <a:avLst/>
          </a:prstGeom>
        </p:spPr>
        <p:txBody>
          <a:bodyPr wrap="square">
            <a:spAutoFit/>
          </a:bodyPr>
          <a:lstStyle/>
          <a:p>
            <a:r>
              <a:rPr lang="ru-RU" sz="1600" dirty="0" smtClean="0"/>
              <a:t> </a:t>
            </a:r>
            <a:r>
              <a:rPr lang="ru-RU" sz="1600" dirty="0" err="1" smtClean="0"/>
              <a:t>Хирон</a:t>
            </a:r>
            <a:r>
              <a:rPr lang="ru-RU" sz="1600" dirty="0" smtClean="0"/>
              <a:t> пел об огне, таящемся в недрах Земли, дающем мощь и силу человеку, использующему руды и металлы. Он пел о травах, с помощью которых можно лечить болезни и избавлять людей от страданий, о том, как человек может предсказывать будущее. Воспевал </a:t>
            </a:r>
            <a:r>
              <a:rPr lang="ru-RU" sz="1600" dirty="0" err="1" smtClean="0"/>
              <a:t>Хирон</a:t>
            </a:r>
            <a:r>
              <a:rPr lang="ru-RU" sz="1600" dirty="0" smtClean="0"/>
              <a:t> красоту здорового человеческого тела, бесстрашие и смелость героев. Он славил силы, которые охота и игры дают героям, делают их непобедимыми и венчают их вечной славой. Мудрый кентавр </a:t>
            </a:r>
            <a:r>
              <a:rPr lang="ru-RU" sz="1600" dirty="0" err="1" smtClean="0"/>
              <a:t>Хирон</a:t>
            </a:r>
            <a:r>
              <a:rPr lang="ru-RU" sz="1600" dirty="0" smtClean="0"/>
              <a:t> пел о величии музыки, возвышающей человеческую душу, и о благах, которые дают людям мирная жизнь и трудолюбие.</a:t>
            </a:r>
          </a:p>
          <a:p>
            <a:r>
              <a:rPr lang="ru-RU" sz="1600" dirty="0" smtClean="0"/>
              <a:t>   Так каждый день в песнях кентавр </a:t>
            </a:r>
            <a:r>
              <a:rPr lang="ru-RU" sz="1600" dirty="0" err="1" smtClean="0"/>
              <a:t>Хирон</a:t>
            </a:r>
            <a:r>
              <a:rPr lang="ru-RU" sz="1600" dirty="0" smtClean="0"/>
              <a:t> передавал знания своим многочисленным ученикам. Он учил их владеть луком и точно метать копье в цель.</a:t>
            </a:r>
          </a:p>
          <a:p>
            <a:r>
              <a:rPr lang="ru-RU" sz="1600" dirty="0" smtClean="0"/>
              <a:t>   Когда Гелиос начинал спускаться на своей колеснице к водам бесконечного Океана в западной стороне Земли, ученики </a:t>
            </a:r>
            <a:r>
              <a:rPr lang="ru-RU" sz="1600" dirty="0" err="1" smtClean="0"/>
              <a:t>Хирона</a:t>
            </a:r>
            <a:r>
              <a:rPr lang="ru-RU" sz="1600" dirty="0" smtClean="0"/>
              <a:t> отправлялись на охоту в горы. С закатом Гелиоса они возвращались и еще издали криками сообщали учителю о своих успехах. Геркулес положил к его ногам двух оленей, которых он убил. </a:t>
            </a:r>
            <a:r>
              <a:rPr lang="ru-RU" sz="1600" dirty="0" err="1" smtClean="0"/>
              <a:t>Пелей</a:t>
            </a:r>
            <a:r>
              <a:rPr lang="ru-RU" sz="1600" dirty="0" smtClean="0"/>
              <a:t> добыл две серны, а Орфей привел живого козла... </a:t>
            </a:r>
            <a:r>
              <a:rPr lang="ru-RU" sz="1600" dirty="0" err="1" smtClean="0"/>
              <a:t>Хирон</a:t>
            </a:r>
            <a:r>
              <a:rPr lang="ru-RU" sz="1600" dirty="0" smtClean="0"/>
              <a:t> нежно гладил по голове своих учеников и хвалил их за проявленные ими силу и смелость. Вернулся и Эскулап (Асклепий), держа в руке букет из лесных цветов и трав. Он размахивал стебельком одного растения с острыми зелеными листочками и, приблизившись к </a:t>
            </a:r>
            <a:r>
              <a:rPr lang="ru-RU" sz="1600" dirty="0" err="1" smtClean="0"/>
              <a:t>Хирону</a:t>
            </a:r>
            <a:r>
              <a:rPr lang="ru-RU" sz="1600" dirty="0" smtClean="0"/>
              <a:t>, сказал ему: "Учитель, я видел, как змея ужалила козу, та начала сильно блеять и корчиться от боли. Но потом она пошла к источнику и сжевала несколько листочков этой травки. Ее боль сразу прошла. Поэтому я собрал этой травы, которая помогает от укуса змеи. Набрал я много и других трав, с помощью которых можно лечить болезни людей".</a:t>
            </a:r>
            <a:endParaRPr lang="ru-RU" sz="1600" dirty="0"/>
          </a:p>
        </p:txBody>
      </p:sp>
    </p:spTree>
  </p:cSld>
  <p:clrMapOvr>
    <a:masterClrMapping/>
  </p:clrMapOvr>
  <p:transition>
    <p:pull dir="ld"/>
  </p:transition>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85720" y="394692"/>
            <a:ext cx="8572528" cy="6463308"/>
          </a:xfrm>
          <a:prstGeom prst="rect">
            <a:avLst/>
          </a:prstGeom>
        </p:spPr>
        <p:txBody>
          <a:bodyPr wrap="square">
            <a:spAutoFit/>
          </a:bodyPr>
          <a:lstStyle/>
          <a:p>
            <a:r>
              <a:rPr lang="ru-RU" dirty="0" smtClean="0"/>
              <a:t> Обрадовался </a:t>
            </a:r>
            <a:r>
              <a:rPr lang="ru-RU" dirty="0" err="1" smtClean="0"/>
              <a:t>Хирон</a:t>
            </a:r>
            <a:r>
              <a:rPr lang="ru-RU" dirty="0" smtClean="0"/>
              <a:t> рассказу Эскулапа, обнял его, погладил по голове и посоветовал ему и дальше старательно искать разные травы, чтобы лечить ими людей от болезней.</a:t>
            </a:r>
          </a:p>
          <a:p>
            <a:r>
              <a:rPr lang="ru-RU" dirty="0" smtClean="0"/>
              <a:t>   С наступлением сумерек ученики </a:t>
            </a:r>
            <a:r>
              <a:rPr lang="ru-RU" dirty="0" err="1" smtClean="0"/>
              <a:t>Хирона</a:t>
            </a:r>
            <a:r>
              <a:rPr lang="ru-RU" dirty="0" smtClean="0"/>
              <a:t> отправлялись в лес за дровами. Принеся дрова, они разводили огромный костер, на котором пекли и жарили убитых оленей и серн. А перед ужином </a:t>
            </a:r>
            <a:r>
              <a:rPr lang="ru-RU" dirty="0" err="1" smtClean="0"/>
              <a:t>Хирон</a:t>
            </a:r>
            <a:r>
              <a:rPr lang="ru-RU" dirty="0" smtClean="0"/>
              <a:t> отправлял их к источнику искупаться и освежиться и только после этого допускал к трапезе. После еды ученики окружали своего мудрого учителя и начинали беседовать с ним на самые разные темы. После этого каждый из них брал свою лиру, и вместе со своим учителем они играли и пели.</a:t>
            </a:r>
          </a:p>
          <a:p>
            <a:r>
              <a:rPr lang="ru-RU" dirty="0" smtClean="0"/>
              <a:t>   С наступлением ночи кентавр </a:t>
            </a:r>
            <a:r>
              <a:rPr lang="ru-RU" dirty="0" err="1" smtClean="0"/>
              <a:t>Хирон</a:t>
            </a:r>
            <a:r>
              <a:rPr lang="ru-RU" dirty="0" smtClean="0"/>
              <a:t> поднимался с лирой на ближайший холм, откуда открывалось сказочное зрелище. Там он садился со своими учениками и пел им о ночи, об усеянном звездами Небе и серебристой Луне. В полночь </a:t>
            </a:r>
            <a:r>
              <a:rPr lang="ru-RU" dirty="0" err="1" smtClean="0"/>
              <a:t>Хирон</a:t>
            </a:r>
            <a:r>
              <a:rPr lang="ru-RU" dirty="0" smtClean="0"/>
              <a:t> спускался с холма и отправлял своих питомцев спать.</a:t>
            </a:r>
          </a:p>
          <a:p>
            <a:r>
              <a:rPr lang="ru-RU" dirty="0" smtClean="0"/>
              <a:t>   Когда же </a:t>
            </a:r>
            <a:r>
              <a:rPr lang="ru-RU" dirty="0" err="1" smtClean="0"/>
              <a:t>розовоперстая</a:t>
            </a:r>
            <a:r>
              <a:rPr lang="ru-RU" dirty="0" smtClean="0"/>
              <a:t> богиня Эос (Заря) открывала ворота, чтобы Гелиос мог выехать на своей колеснице, кентавр </a:t>
            </a:r>
            <a:r>
              <a:rPr lang="ru-RU" dirty="0" err="1" smtClean="0"/>
              <a:t>Хирон</a:t>
            </a:r>
            <a:r>
              <a:rPr lang="ru-RU" dirty="0" smtClean="0"/>
              <a:t> просыпался. Он шел к источнику, чтобы искупаться, и возвращался к пещере. Там он трубил в рог и этими звуками будил учеников. Все вместе они отправлялись к источнику, где плескались и купались, и затем возвращались в пещеру. После этого </a:t>
            </a:r>
            <a:r>
              <a:rPr lang="ru-RU" dirty="0" err="1" smtClean="0"/>
              <a:t>Хирон</a:t>
            </a:r>
            <a:r>
              <a:rPr lang="ru-RU" dirty="0" smtClean="0"/>
              <a:t> вел их в лес на утреннюю прогулку, которая продолжалась до тех пор, пока колесница Гелиоса не показывалась на востоке. Освеженные и бодрые, они возвращались, чтобы позавтракать. Потом </a:t>
            </a:r>
            <a:r>
              <a:rPr lang="ru-RU" dirty="0" err="1" smtClean="0"/>
              <a:t>Хирон</a:t>
            </a:r>
            <a:r>
              <a:rPr lang="ru-RU" dirty="0" smtClean="0"/>
              <a:t> приводил учеников на просторную зеленую поляну.</a:t>
            </a:r>
            <a:endParaRPr lang="ru-RU" dirty="0"/>
          </a:p>
        </p:txBody>
      </p:sp>
    </p:spTree>
  </p:cSld>
  <p:clrMapOvr>
    <a:masterClrMapping/>
  </p:clrMapOvr>
  <p:transition>
    <p:pull dir="ld"/>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28596" y="857232"/>
            <a:ext cx="7500974" cy="4801314"/>
          </a:xfrm>
          <a:prstGeom prst="rect">
            <a:avLst/>
          </a:prstGeom>
        </p:spPr>
        <p:txBody>
          <a:bodyPr wrap="square">
            <a:spAutoFit/>
          </a:bodyPr>
          <a:lstStyle/>
          <a:p>
            <a:r>
              <a:rPr lang="ru-RU" dirty="0" smtClean="0"/>
              <a:t>Гера узнала о любви Зевса и </a:t>
            </a:r>
            <a:r>
              <a:rPr lang="ru-RU" dirty="0" err="1" smtClean="0"/>
              <a:t>Каллисто</a:t>
            </a:r>
            <a:r>
              <a:rPr lang="ru-RU" dirty="0" smtClean="0"/>
              <a:t>. Впав в ярость, она превратила </a:t>
            </a:r>
            <a:r>
              <a:rPr lang="ru-RU" dirty="0" err="1" smtClean="0"/>
              <a:t>Каллисто</a:t>
            </a:r>
            <a:r>
              <a:rPr lang="ru-RU" dirty="0" smtClean="0"/>
              <a:t> в безобразную медведицу. Когда вечером Аркад вернулся с охоты, он увидел в доме медведицу. Не зная, что это его родная мать, он натянул тетиву лука... Но Зевс не допустил, чтобы Аркад, хотя и невольно, совершил такое тяжкое преступление. Еще до того, как Аркад выпустил стрелу, Зевс схватил медведицу за хвост и быстро взвился с нею в небо, где и оставил ее в виде созвездия Большой Медведицы. Но пока Зевс нес медведицу, ее хвост начал удлиняться, поэтому на небосклоне у Большой Медведицы такой длинный и изогнутый хвост. </a:t>
            </a:r>
          </a:p>
          <a:p>
            <a:r>
              <a:rPr lang="ru-RU" dirty="0" smtClean="0"/>
              <a:t>   Зная, как сильно </a:t>
            </a:r>
            <a:r>
              <a:rPr lang="ru-RU" dirty="0" err="1" smtClean="0"/>
              <a:t>Каллисто</a:t>
            </a:r>
            <a:r>
              <a:rPr lang="ru-RU" dirty="0" smtClean="0"/>
              <a:t> была привязана к своей служанке, Зевс и ее вознес на небо и оставил там в виде небольшого, но красивого созвездия Малой Медведицы. Зевс и Аркада перенес на небо и превратил в созвездие Волопаса. </a:t>
            </a:r>
          </a:p>
          <a:p>
            <a:r>
              <a:rPr lang="ru-RU" dirty="0" smtClean="0"/>
              <a:t>   Волопас навсегда обречен беречь свою мать - Большую Медведицу.19 Поэтому он крепко удерживает поводки Гончих Псов, которые ощетинились от ярости и готовы наброситься на Большую Медведицу и разорвать ее.</a:t>
            </a:r>
            <a:endParaRPr lang="ru-RU" dirty="0"/>
          </a:p>
        </p:txBody>
      </p:sp>
    </p:spTree>
  </p:cSld>
  <p:clrMapOvr>
    <a:masterClrMapping/>
  </p:clrMapOvr>
  <p:transition>
    <p:pull dir="ld"/>
  </p:transition>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71472" y="0"/>
            <a:ext cx="7858148" cy="6186309"/>
          </a:xfrm>
          <a:prstGeom prst="rect">
            <a:avLst/>
          </a:prstGeom>
        </p:spPr>
        <p:txBody>
          <a:bodyPr wrap="square">
            <a:spAutoFit/>
          </a:bodyPr>
          <a:lstStyle/>
          <a:p>
            <a:r>
              <a:rPr lang="ru-RU" dirty="0" smtClean="0"/>
              <a:t>Там они усаживались вокруг него и слушали его мудрые речи. Когда </a:t>
            </a:r>
            <a:r>
              <a:rPr lang="ru-RU" dirty="0" err="1" smtClean="0"/>
              <a:t>Хирон</a:t>
            </a:r>
            <a:r>
              <a:rPr lang="ru-RU" dirty="0" smtClean="0"/>
              <a:t> кончал свои рассказы, его ученики упражнялись в беге, прыгали, бросали камни, стреляли из лука и метали копья. Так каждый день ученики </a:t>
            </a:r>
            <a:r>
              <a:rPr lang="ru-RU" dirty="0" err="1" smtClean="0"/>
              <a:t>Хирона</a:t>
            </a:r>
            <a:r>
              <a:rPr lang="ru-RU" dirty="0" smtClean="0"/>
              <a:t> занимались и упражнялись, становясь сильными, жизнерадостными и счастливыми. Их смех и крики оглашали горы и долины.</a:t>
            </a:r>
          </a:p>
          <a:p>
            <a:r>
              <a:rPr lang="ru-RU" dirty="0" smtClean="0"/>
              <a:t>   Мудрый кентавр </a:t>
            </a:r>
            <a:r>
              <a:rPr lang="ru-RU" dirty="0" err="1" smtClean="0"/>
              <a:t>Хирон</a:t>
            </a:r>
            <a:r>
              <a:rPr lang="ru-RU" dirty="0" smtClean="0"/>
              <a:t> знал, какое будущее уготовано его ученикам, и поэтому занимался с каждым из них в соответствии с тем, какие подвиги он должен будет совершить. Большая слава ожидала его ученика Ахилла - сына царя Лелея и морской богини Фетиды. Прорицатель </a:t>
            </a:r>
            <a:r>
              <a:rPr lang="ru-RU" dirty="0" err="1" smtClean="0"/>
              <a:t>Калхант</a:t>
            </a:r>
            <a:r>
              <a:rPr lang="ru-RU" dirty="0" smtClean="0"/>
              <a:t> предсказал, что </a:t>
            </a:r>
            <a:r>
              <a:rPr lang="ru-RU" dirty="0" err="1" smtClean="0"/>
              <a:t>Атриды</a:t>
            </a:r>
            <a:r>
              <a:rPr lang="ru-RU" dirty="0" smtClean="0"/>
              <a:t> овладеют Троей только в том случае, если в походе примет участие Ахилл. При осаде этого укрепленного города он должен был совершить много подвигов и покрыть себя неувядаемой славой. Поэтому </a:t>
            </a:r>
            <a:r>
              <a:rPr lang="ru-RU" dirty="0" err="1" smtClean="0"/>
              <a:t>Хирон</a:t>
            </a:r>
            <a:r>
              <a:rPr lang="ru-RU" dirty="0" smtClean="0"/>
              <a:t> кормил его мозгом медведей и львиной печенью. Он научил его искусно владеть луком, и стрелы Ахилла не знали промаха. Уже в шестилетнем возрасте он убивал свирепых львов, медведей и кабанов, а оленей и серн догонял без собак и добывал их живыми. </a:t>
            </a:r>
            <a:r>
              <a:rPr lang="ru-RU" dirty="0" err="1" smtClean="0"/>
              <a:t>Хирон</a:t>
            </a:r>
            <a:r>
              <a:rPr lang="ru-RU" dirty="0" smtClean="0"/>
              <a:t> научил его также игре на лире и пению, чтобы Ахилл мог повеселиться с друзьями после побед.</a:t>
            </a:r>
          </a:p>
          <a:p>
            <a:r>
              <a:rPr lang="ru-RU" dirty="0" smtClean="0"/>
              <a:t>   Большинство учеников кентавра </a:t>
            </a:r>
            <a:r>
              <a:rPr lang="ru-RU" dirty="0" err="1" smtClean="0"/>
              <a:t>Хирона</a:t>
            </a:r>
            <a:r>
              <a:rPr lang="ru-RU" dirty="0" smtClean="0"/>
              <a:t> приняли участие в походе аргонавтов за золотым руном в далекую Колхиду под предводительством Ясона.</a:t>
            </a:r>
            <a:endParaRPr lang="ru-RU" dirty="0"/>
          </a:p>
        </p:txBody>
      </p:sp>
    </p:spTree>
  </p:cSld>
  <p:clrMapOvr>
    <a:masterClrMapping/>
  </p:clrMapOvr>
  <p:transition>
    <p:pull dir="ld"/>
  </p:transition>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57158" y="394692"/>
            <a:ext cx="8143916" cy="6463308"/>
          </a:xfrm>
          <a:prstGeom prst="rect">
            <a:avLst/>
          </a:prstGeom>
        </p:spPr>
        <p:txBody>
          <a:bodyPr wrap="square">
            <a:spAutoFit/>
          </a:bodyPr>
          <a:lstStyle/>
          <a:p>
            <a:r>
              <a:rPr lang="ru-RU" dirty="0" smtClean="0"/>
              <a:t> </a:t>
            </a:r>
            <a:r>
              <a:rPr lang="ru-RU" dirty="0" err="1" smtClean="0"/>
              <a:t>Эсон</a:t>
            </a:r>
            <a:r>
              <a:rPr lang="ru-RU" dirty="0" smtClean="0"/>
              <a:t>, отец Ясона, был царем </a:t>
            </a:r>
            <a:r>
              <a:rPr lang="ru-RU" dirty="0" err="1" smtClean="0"/>
              <a:t>Иолка</a:t>
            </a:r>
            <a:r>
              <a:rPr lang="ru-RU" dirty="0" smtClean="0"/>
              <a:t>. Его брат </a:t>
            </a:r>
            <a:r>
              <a:rPr lang="ru-RU" dirty="0" err="1" smtClean="0"/>
              <a:t>Пелий</a:t>
            </a:r>
            <a:r>
              <a:rPr lang="ru-RU" dirty="0" smtClean="0"/>
              <a:t> отнял у него власть и уничтожил всех его близких. Сам </a:t>
            </a:r>
            <a:r>
              <a:rPr lang="ru-RU" dirty="0" err="1" smtClean="0"/>
              <a:t>Эсон</a:t>
            </a:r>
            <a:r>
              <a:rPr lang="ru-RU" dirty="0" smtClean="0"/>
              <a:t> едва спасся со своим сыном, убежав ночью и пробравшись через густые маслиновые рощи и виноградники к подножию горы </a:t>
            </a:r>
            <a:r>
              <a:rPr lang="ru-RU" dirty="0" err="1" smtClean="0"/>
              <a:t>Пелион</a:t>
            </a:r>
            <a:r>
              <a:rPr lang="ru-RU" dirty="0" smtClean="0"/>
              <a:t>. </a:t>
            </a:r>
            <a:r>
              <a:rPr lang="ru-RU" dirty="0" err="1" smtClean="0"/>
              <a:t>Эсон</a:t>
            </a:r>
            <a:r>
              <a:rPr lang="ru-RU" dirty="0" smtClean="0"/>
              <a:t> показал сыну пещеру кентавра </a:t>
            </a:r>
            <a:r>
              <a:rPr lang="ru-RU" dirty="0" err="1" smtClean="0"/>
              <a:t>Хирона</a:t>
            </a:r>
            <a:r>
              <a:rPr lang="ru-RU" dirty="0" smtClean="0"/>
              <a:t> и сказал ему: "Я оставляю тебя у него, сын мой, чтобы он научил тебя всему, чему нужно, и чтобы ты стал через некоторое время смелым и бесстрашным, но справедливым. Ты должен отомстить своему дяде и вернуть престол, отнятый у тебя силой. Я уже стар и едва ли доживу до того времени, но я уверен, что кентавр </a:t>
            </a:r>
            <a:r>
              <a:rPr lang="ru-RU" dirty="0" err="1" smtClean="0"/>
              <a:t>Хирон</a:t>
            </a:r>
            <a:r>
              <a:rPr lang="ru-RU" dirty="0" smtClean="0"/>
              <a:t> подготовит тебя к тому, чтобы ты мог восстановить справедливость".</a:t>
            </a:r>
          </a:p>
          <a:p>
            <a:r>
              <a:rPr lang="ru-RU" dirty="0" smtClean="0"/>
              <a:t>   </a:t>
            </a:r>
            <a:r>
              <a:rPr lang="ru-RU" dirty="0" err="1" smtClean="0"/>
              <a:t>Хирон</a:t>
            </a:r>
            <a:r>
              <a:rPr lang="ru-RU" dirty="0" smtClean="0"/>
              <a:t> принял Ясона в число своих учеников и учил его двадцать лет, чтобы тот мог достойно исполнить завет отца и совершить подвиги, уготованные ему судьбой. </a:t>
            </a:r>
            <a:r>
              <a:rPr lang="ru-RU" dirty="0" err="1" smtClean="0"/>
              <a:t>Хирон</a:t>
            </a:r>
            <a:r>
              <a:rPr lang="ru-RU" dirty="0" smtClean="0"/>
              <a:t> учил его не только бегу, умению стрелять из лука и метать копье, но также знанию лечебных трав, чтобы врачевать ими людей. Поэтому он дал ему имя Ясон (от </a:t>
            </a:r>
            <a:r>
              <a:rPr lang="ru-RU" dirty="0" err="1" smtClean="0"/>
              <a:t>Иясо</a:t>
            </a:r>
            <a:r>
              <a:rPr lang="ru-RU" dirty="0" smtClean="0"/>
              <a:t> - лечить, исцелять).</a:t>
            </a:r>
          </a:p>
          <a:p>
            <a:r>
              <a:rPr lang="ru-RU" dirty="0" smtClean="0"/>
              <a:t>   Возмужав, Ясон подготовил поход в Колхиду за золотым руном. Все его соученики приняли участие в этом походе. Одним из них был и прославленный певец Орфей.</a:t>
            </a:r>
          </a:p>
          <a:p>
            <a:r>
              <a:rPr lang="ru-RU" dirty="0" smtClean="0"/>
              <a:t>   На пути в Колхиду аргонавты навестили своего учителя кентавра </a:t>
            </a:r>
            <a:r>
              <a:rPr lang="ru-RU" dirty="0" err="1" smtClean="0"/>
              <a:t>Хирона</a:t>
            </a:r>
            <a:r>
              <a:rPr lang="ru-RU" dirty="0" smtClean="0"/>
              <a:t>. Он очень обрадовался, когда увидел всех своих учеников, отправляющихся в далекий поход, чтобы совершить один из самых больших подвигов.</a:t>
            </a:r>
            <a:endParaRPr lang="ru-RU" dirty="0"/>
          </a:p>
        </p:txBody>
      </p:sp>
    </p:spTree>
  </p:cSld>
  <p:clrMapOvr>
    <a:masterClrMapping/>
  </p:clrMapOvr>
  <p:transition>
    <p:pull dir="ld"/>
  </p:transition>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42910" y="1357298"/>
            <a:ext cx="7715304" cy="3693319"/>
          </a:xfrm>
          <a:prstGeom prst="rect">
            <a:avLst/>
          </a:prstGeom>
        </p:spPr>
        <p:txBody>
          <a:bodyPr wrap="square">
            <a:spAutoFit/>
          </a:bodyPr>
          <a:lstStyle/>
          <a:p>
            <a:r>
              <a:rPr lang="ru-RU" dirty="0" smtClean="0"/>
              <a:t> Они устроили пышную трапезу - зажарили оленей, серн, вепрей, принесли мехи с ароматным вином. Орфей заиграл на своей лире. Далеко в горы понеслись звуки его песни. Прослезившись от радости, обнял </a:t>
            </a:r>
            <a:r>
              <a:rPr lang="ru-RU" dirty="0" err="1" smtClean="0"/>
              <a:t>Хирон</a:t>
            </a:r>
            <a:r>
              <a:rPr lang="ru-RU" dirty="0" smtClean="0"/>
              <a:t> Орфея и сказал ему: "Заставить людей забыть свои страдания, сделать их радостными и счастливыми своими песнями - это самое большое богатство, которое имеешь только ты, Орфей! Я счастлив, что ты - мой ученик!"</a:t>
            </a:r>
          </a:p>
          <a:p>
            <a:r>
              <a:rPr lang="ru-RU" dirty="0" smtClean="0"/>
              <a:t>   После смерти мудрого кентавра </a:t>
            </a:r>
            <a:r>
              <a:rPr lang="ru-RU" dirty="0" err="1" smtClean="0"/>
              <a:t>Хирона</a:t>
            </a:r>
            <a:r>
              <a:rPr lang="ru-RU" dirty="0" smtClean="0"/>
              <a:t> боги превратили его в созвездие Стрельца и оставили сиять на небе среди других созвездий в награду за то, что он воспитывал и учил самых прославленных героев Греции, некоторые из которых были сыновьями Зевса. </a:t>
            </a:r>
          </a:p>
          <a:p>
            <a:endParaRPr lang="ru-RU" dirty="0" smtClean="0"/>
          </a:p>
          <a:p>
            <a:r>
              <a:rPr lang="ru-RU" dirty="0" smtClean="0"/>
              <a:t> </a:t>
            </a:r>
            <a:endParaRPr lang="ru-RU" dirty="0"/>
          </a:p>
        </p:txBody>
      </p:sp>
    </p:spTree>
  </p:cSld>
  <p:clrMapOvr>
    <a:masterClrMapping/>
  </p:clrMapOvr>
  <p:transition>
    <p:pull dir="ld"/>
  </p:transition>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500694" y="142852"/>
            <a:ext cx="2117054" cy="584775"/>
          </a:xfrm>
          <a:prstGeom prst="rect">
            <a:avLst/>
          </a:prstGeom>
        </p:spPr>
        <p:txBody>
          <a:bodyPr wrap="none">
            <a:spAutoFit/>
          </a:bodyPr>
          <a:lstStyle/>
          <a:p>
            <a:r>
              <a:rPr lang="ru-RU" sz="3200" dirty="0" smtClean="0"/>
              <a:t>ЦЕНТАВР</a:t>
            </a:r>
            <a:endParaRPr lang="ru-RU" sz="3200" dirty="0"/>
          </a:p>
        </p:txBody>
      </p:sp>
      <p:pic>
        <p:nvPicPr>
          <p:cNvPr id="43010" name="Picture 2"/>
          <p:cNvPicPr>
            <a:picLocks noChangeAspect="1" noChangeArrowheads="1"/>
          </p:cNvPicPr>
          <p:nvPr/>
        </p:nvPicPr>
        <p:blipFill>
          <a:blip r:embed="rId2"/>
          <a:srcRect/>
          <a:stretch>
            <a:fillRect/>
          </a:stretch>
        </p:blipFill>
        <p:spPr bwMode="auto">
          <a:xfrm>
            <a:off x="1071538" y="714356"/>
            <a:ext cx="1905000" cy="1828800"/>
          </a:xfrm>
          <a:prstGeom prst="rect">
            <a:avLst/>
          </a:prstGeom>
          <a:noFill/>
          <a:ln w="9525">
            <a:noFill/>
            <a:miter lim="800000"/>
            <a:headEnd/>
            <a:tailEnd/>
          </a:ln>
          <a:effectLst/>
        </p:spPr>
      </p:pic>
      <p:sp>
        <p:nvSpPr>
          <p:cNvPr id="4" name="Прямоугольник 3"/>
          <p:cNvSpPr/>
          <p:nvPr/>
        </p:nvSpPr>
        <p:spPr>
          <a:xfrm>
            <a:off x="214282" y="5380672"/>
            <a:ext cx="8715436" cy="1477328"/>
          </a:xfrm>
          <a:prstGeom prst="rect">
            <a:avLst/>
          </a:prstGeom>
        </p:spPr>
        <p:txBody>
          <a:bodyPr wrap="square">
            <a:spAutoFit/>
          </a:bodyPr>
          <a:lstStyle/>
          <a:p>
            <a:r>
              <a:rPr lang="ru-RU" dirty="0" smtClean="0"/>
              <a:t> В мифологии это созвездие связывается с именем кентавра </a:t>
            </a:r>
            <a:r>
              <a:rPr lang="ru-RU" dirty="0" err="1" smtClean="0"/>
              <a:t>Хирона</a:t>
            </a:r>
            <a:r>
              <a:rPr lang="ru-RU" dirty="0" smtClean="0"/>
              <a:t>. По неизвестным причинам получилось так, что два созвездия - Стрельца и Центавра - связаны с </a:t>
            </a:r>
            <a:r>
              <a:rPr lang="ru-RU" dirty="0" err="1" smtClean="0"/>
              <a:t>Хироном</a:t>
            </a:r>
            <a:r>
              <a:rPr lang="ru-RU" dirty="0" smtClean="0"/>
              <a:t>, самым мудрым из кентавров, учителем прославленных мифических героев: Геркулеса, Ясона, Орфея, Ахилла и других (см. о созвездии Стрельца).</a:t>
            </a:r>
            <a:endParaRPr lang="ru-RU" dirty="0"/>
          </a:p>
        </p:txBody>
      </p:sp>
      <p:sp>
        <p:nvSpPr>
          <p:cNvPr id="5" name="TextBox 4"/>
          <p:cNvSpPr txBox="1"/>
          <p:nvPr/>
        </p:nvSpPr>
        <p:spPr>
          <a:xfrm>
            <a:off x="928662" y="3286124"/>
            <a:ext cx="3643338" cy="369332"/>
          </a:xfrm>
          <a:prstGeom prst="rect">
            <a:avLst/>
          </a:prstGeom>
          <a:noFill/>
        </p:spPr>
        <p:txBody>
          <a:bodyPr wrap="square" rtlCol="0">
            <a:spAutoFit/>
          </a:bodyPr>
          <a:lstStyle/>
          <a:p>
            <a:r>
              <a:rPr lang="ru-RU" dirty="0" smtClean="0"/>
              <a:t>Созвездие Центавра</a:t>
            </a:r>
            <a:endParaRPr lang="ru-RU" dirty="0"/>
          </a:p>
        </p:txBody>
      </p:sp>
      <p:pic>
        <p:nvPicPr>
          <p:cNvPr id="40962" name="Picture 2" descr="C:\Users\Максименко Анатолий\Desktop\Рисунок42.jpg"/>
          <p:cNvPicPr>
            <a:picLocks noChangeAspect="1" noChangeArrowheads="1"/>
          </p:cNvPicPr>
          <p:nvPr/>
        </p:nvPicPr>
        <p:blipFill>
          <a:blip r:embed="rId3"/>
          <a:srcRect/>
          <a:stretch>
            <a:fillRect/>
          </a:stretch>
        </p:blipFill>
        <p:spPr bwMode="auto">
          <a:xfrm>
            <a:off x="3786182" y="785794"/>
            <a:ext cx="3500462" cy="4354836"/>
          </a:xfrm>
          <a:prstGeom prst="rect">
            <a:avLst/>
          </a:prstGeom>
          <a:noFill/>
        </p:spPr>
      </p:pic>
    </p:spTree>
  </p:cSld>
  <p:clrMapOvr>
    <a:masterClrMapping/>
  </p:clrMapOvr>
  <p:transition>
    <p:pull dir="ld"/>
  </p:transition>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6072198" y="214290"/>
            <a:ext cx="1348446" cy="584775"/>
          </a:xfrm>
          <a:prstGeom prst="rect">
            <a:avLst/>
          </a:prstGeom>
        </p:spPr>
        <p:txBody>
          <a:bodyPr wrap="none">
            <a:spAutoFit/>
          </a:bodyPr>
          <a:lstStyle/>
          <a:p>
            <a:pPr lvl="0"/>
            <a:r>
              <a:rPr lang="ru-RU" sz="3200" dirty="0">
                <a:solidFill>
                  <a:prstClr val="white"/>
                </a:solidFill>
              </a:rPr>
              <a:t>ОВЕН</a:t>
            </a:r>
          </a:p>
        </p:txBody>
      </p:sp>
      <p:pic>
        <p:nvPicPr>
          <p:cNvPr id="44034" name="Picture 2"/>
          <p:cNvPicPr>
            <a:picLocks noChangeAspect="1" noChangeArrowheads="1"/>
          </p:cNvPicPr>
          <p:nvPr/>
        </p:nvPicPr>
        <p:blipFill>
          <a:blip r:embed="rId2"/>
          <a:srcRect/>
          <a:stretch>
            <a:fillRect/>
          </a:stretch>
        </p:blipFill>
        <p:spPr bwMode="auto">
          <a:xfrm>
            <a:off x="1142976" y="857232"/>
            <a:ext cx="1905000" cy="1876425"/>
          </a:xfrm>
          <a:prstGeom prst="rect">
            <a:avLst/>
          </a:prstGeom>
          <a:noFill/>
          <a:ln w="9525">
            <a:noFill/>
            <a:miter lim="800000"/>
            <a:headEnd/>
            <a:tailEnd/>
          </a:ln>
          <a:effectLst/>
        </p:spPr>
      </p:pic>
      <p:sp>
        <p:nvSpPr>
          <p:cNvPr id="6" name="TextBox 5"/>
          <p:cNvSpPr txBox="1"/>
          <p:nvPr/>
        </p:nvSpPr>
        <p:spPr>
          <a:xfrm>
            <a:off x="1071538" y="3500438"/>
            <a:ext cx="2286016" cy="369332"/>
          </a:xfrm>
          <a:prstGeom prst="rect">
            <a:avLst/>
          </a:prstGeom>
          <a:noFill/>
        </p:spPr>
        <p:txBody>
          <a:bodyPr wrap="square" rtlCol="0">
            <a:spAutoFit/>
          </a:bodyPr>
          <a:lstStyle/>
          <a:p>
            <a:r>
              <a:rPr lang="ru-RU" dirty="0" smtClean="0"/>
              <a:t>Созвездие Овна</a:t>
            </a:r>
            <a:endParaRPr lang="ru-RU" dirty="0"/>
          </a:p>
        </p:txBody>
      </p:sp>
      <p:pic>
        <p:nvPicPr>
          <p:cNvPr id="41986" name="Picture 2" descr="C:\Users\Максименко Анатолий\Desktop\Рисунок43.jpg"/>
          <p:cNvPicPr>
            <a:picLocks noChangeAspect="1" noChangeArrowheads="1"/>
          </p:cNvPicPr>
          <p:nvPr/>
        </p:nvPicPr>
        <p:blipFill>
          <a:blip r:embed="rId3"/>
          <a:srcRect/>
          <a:stretch>
            <a:fillRect/>
          </a:stretch>
        </p:blipFill>
        <p:spPr bwMode="auto">
          <a:xfrm>
            <a:off x="3286116" y="1571612"/>
            <a:ext cx="5555580" cy="4786346"/>
          </a:xfrm>
          <a:prstGeom prst="rect">
            <a:avLst/>
          </a:prstGeom>
          <a:noFill/>
        </p:spPr>
      </p:pic>
    </p:spTree>
  </p:cSld>
  <p:clrMapOvr>
    <a:masterClrMapping/>
  </p:clrMapOvr>
  <p:transition>
    <p:pull dir="ld"/>
  </p:transition>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57158" y="357166"/>
            <a:ext cx="8429684" cy="5786199"/>
          </a:xfrm>
          <a:prstGeom prst="rect">
            <a:avLst/>
          </a:prstGeom>
        </p:spPr>
        <p:txBody>
          <a:bodyPr wrap="square">
            <a:spAutoFit/>
          </a:bodyPr>
          <a:lstStyle/>
          <a:p>
            <a:r>
              <a:rPr lang="ru-RU" dirty="0" smtClean="0"/>
              <a:t> </a:t>
            </a:r>
            <a:r>
              <a:rPr lang="ru-RU" sz="1600" dirty="0" smtClean="0"/>
              <a:t>Миф о созвездии Овна и сейчас волнует своей трагичностью.</a:t>
            </a:r>
          </a:p>
          <a:p>
            <a:r>
              <a:rPr lang="ru-RU" sz="1600" dirty="0" smtClean="0"/>
              <a:t>   Некогда в Беотии в городе </a:t>
            </a:r>
            <a:r>
              <a:rPr lang="ru-RU" sz="1600" dirty="0" err="1" smtClean="0"/>
              <a:t>Орхомен</a:t>
            </a:r>
            <a:r>
              <a:rPr lang="ru-RU" sz="1600" dirty="0" smtClean="0"/>
              <a:t>, расположенном на берегу </a:t>
            </a:r>
            <a:r>
              <a:rPr lang="ru-RU" sz="1600" dirty="0" err="1" smtClean="0"/>
              <a:t>Кападонского</a:t>
            </a:r>
            <a:r>
              <a:rPr lang="ru-RU" sz="1600" dirty="0" smtClean="0"/>
              <a:t> озера, правил царь </a:t>
            </a:r>
            <a:r>
              <a:rPr lang="ru-RU" sz="1600" dirty="0" err="1" smtClean="0"/>
              <a:t>Атамант</a:t>
            </a:r>
            <a:r>
              <a:rPr lang="ru-RU" sz="1600" dirty="0" smtClean="0"/>
              <a:t> - сын бога ветров Эола, возлюбленный </a:t>
            </a:r>
            <a:r>
              <a:rPr lang="ru-RU" sz="1600" dirty="0" err="1" smtClean="0"/>
              <a:t>Нефелы</a:t>
            </a:r>
            <a:r>
              <a:rPr lang="ru-RU" sz="1600" dirty="0" smtClean="0"/>
              <a:t> - богини облаков и туч. И было у них двое детей - сын </a:t>
            </a:r>
            <a:r>
              <a:rPr lang="ru-RU" sz="1600" dirty="0" err="1" smtClean="0"/>
              <a:t>Фрикс</a:t>
            </a:r>
            <a:r>
              <a:rPr lang="ru-RU" sz="1600" dirty="0" smtClean="0"/>
              <a:t> и дочь </a:t>
            </a:r>
            <a:r>
              <a:rPr lang="ru-RU" sz="1600" dirty="0" err="1" smtClean="0"/>
              <a:t>Гелла</a:t>
            </a:r>
            <a:r>
              <a:rPr lang="ru-RU" sz="1600" dirty="0" smtClean="0"/>
              <a:t> - умные, красивые и милые. Но вскоре на них обрушилось несчастье: прогнал </a:t>
            </a:r>
            <a:r>
              <a:rPr lang="ru-RU" sz="1600" dirty="0" err="1" smtClean="0"/>
              <a:t>Атамант</a:t>
            </a:r>
            <a:r>
              <a:rPr lang="ru-RU" sz="1600" dirty="0" smtClean="0"/>
              <a:t> родную их мать </a:t>
            </a:r>
            <a:r>
              <a:rPr lang="ru-RU" sz="1600" dirty="0" err="1" smtClean="0"/>
              <a:t>Нефелу</a:t>
            </a:r>
            <a:r>
              <a:rPr lang="ru-RU" sz="1600" dirty="0" smtClean="0"/>
              <a:t> и женился на волшебнице </a:t>
            </a:r>
            <a:r>
              <a:rPr lang="ru-RU" sz="1600" dirty="0" err="1" smtClean="0"/>
              <a:t>Ино</a:t>
            </a:r>
            <a:r>
              <a:rPr lang="ru-RU" sz="1600" dirty="0" smtClean="0"/>
              <a:t>, дочери основателя Фив </a:t>
            </a:r>
            <a:r>
              <a:rPr lang="ru-RU" sz="1600" dirty="0" err="1" smtClean="0"/>
              <a:t>Кадма</a:t>
            </a:r>
            <a:r>
              <a:rPr lang="ru-RU" sz="1600" dirty="0" smtClean="0"/>
              <a:t> и Гармонии. От нее у </a:t>
            </a:r>
            <a:r>
              <a:rPr lang="ru-RU" sz="1600" dirty="0" err="1" smtClean="0"/>
              <a:t>Атаманта</a:t>
            </a:r>
            <a:r>
              <a:rPr lang="ru-RU" sz="1600" dirty="0" smtClean="0"/>
              <a:t> было двое сыновей - </a:t>
            </a:r>
            <a:r>
              <a:rPr lang="ru-RU" sz="1600" dirty="0" err="1" smtClean="0"/>
              <a:t>Леарх</a:t>
            </a:r>
            <a:r>
              <a:rPr lang="ru-RU" sz="1600" dirty="0" smtClean="0"/>
              <a:t> и </a:t>
            </a:r>
            <a:r>
              <a:rPr lang="ru-RU" sz="1600" dirty="0" err="1" smtClean="0"/>
              <a:t>Меликерт</a:t>
            </a:r>
            <a:r>
              <a:rPr lang="ru-RU" sz="1600" dirty="0" smtClean="0"/>
              <a:t>.</a:t>
            </a:r>
          </a:p>
          <a:p>
            <a:r>
              <a:rPr lang="ru-RU" sz="1600" dirty="0" smtClean="0"/>
              <a:t>   Как любая мачеха, </a:t>
            </a:r>
            <a:r>
              <a:rPr lang="ru-RU" sz="1600" dirty="0" err="1" smtClean="0"/>
              <a:t>Ино</a:t>
            </a:r>
            <a:r>
              <a:rPr lang="ru-RU" sz="1600" dirty="0" smtClean="0"/>
              <a:t> желала получше обеспечить своих собственных детей, она хотела, чтобы после смерти </a:t>
            </a:r>
            <a:r>
              <a:rPr lang="ru-RU" sz="1600" dirty="0" err="1" smtClean="0"/>
              <a:t>Атаманта</a:t>
            </a:r>
            <a:r>
              <a:rPr lang="ru-RU" sz="1600" dirty="0" smtClean="0"/>
              <a:t> они унаследовали все его царство, а не </a:t>
            </a:r>
            <a:r>
              <a:rPr lang="ru-RU" sz="1600" dirty="0" err="1" smtClean="0"/>
              <a:t>Фрикс</a:t>
            </a:r>
            <a:r>
              <a:rPr lang="ru-RU" sz="1600" dirty="0" smtClean="0"/>
              <a:t> и </a:t>
            </a:r>
            <a:r>
              <a:rPr lang="ru-RU" sz="1600" dirty="0" err="1" smtClean="0"/>
              <a:t>Гелла</a:t>
            </a:r>
            <a:r>
              <a:rPr lang="ru-RU" sz="1600" dirty="0" smtClean="0"/>
              <a:t>, которые были старше ее детей и поэтому являлись законными наследниками.</a:t>
            </a:r>
          </a:p>
          <a:p>
            <a:r>
              <a:rPr lang="ru-RU" sz="1600" dirty="0" smtClean="0"/>
              <a:t>   "Если </a:t>
            </a:r>
            <a:r>
              <a:rPr lang="ru-RU" sz="1600" dirty="0" err="1" smtClean="0"/>
              <a:t>Леарх</a:t>
            </a:r>
            <a:r>
              <a:rPr lang="ru-RU" sz="1600" dirty="0" smtClean="0"/>
              <a:t> и </a:t>
            </a:r>
            <a:r>
              <a:rPr lang="ru-RU" sz="1600" dirty="0" err="1" smtClean="0"/>
              <a:t>Меликерт</a:t>
            </a:r>
            <a:r>
              <a:rPr lang="ru-RU" sz="1600" dirty="0" smtClean="0"/>
              <a:t> не унаследуют царства своего отца, они будут самыми несчастными детьми на всем свете! Какая же я мать,- думала </a:t>
            </a:r>
            <a:r>
              <a:rPr lang="ru-RU" sz="1600" dirty="0" err="1" smtClean="0"/>
              <a:t>Ино</a:t>
            </a:r>
            <a:r>
              <a:rPr lang="ru-RU" sz="1600" dirty="0" smtClean="0"/>
              <a:t>,- если не обеспечу счастье своих детей!"</a:t>
            </a:r>
          </a:p>
          <a:p>
            <a:r>
              <a:rPr lang="ru-RU" sz="1600" dirty="0" smtClean="0"/>
              <a:t>   С каждым днем ненависть </a:t>
            </a:r>
            <a:r>
              <a:rPr lang="ru-RU" sz="1600" dirty="0" err="1" smtClean="0"/>
              <a:t>Ино</a:t>
            </a:r>
            <a:r>
              <a:rPr lang="ru-RU" sz="1600" dirty="0" smtClean="0"/>
              <a:t> к </a:t>
            </a:r>
            <a:r>
              <a:rPr lang="ru-RU" sz="1600" dirty="0" err="1" smtClean="0"/>
              <a:t>Фриксу</a:t>
            </a:r>
            <a:r>
              <a:rPr lang="ru-RU" sz="1600" dirty="0" smtClean="0"/>
              <a:t> и </a:t>
            </a:r>
            <a:r>
              <a:rPr lang="ru-RU" sz="1600" dirty="0" err="1" smtClean="0"/>
              <a:t>Гелле</a:t>
            </a:r>
            <a:r>
              <a:rPr lang="ru-RU" sz="1600" dirty="0" smtClean="0"/>
              <a:t> становилась все сильнее. Она решила погубить приемышей, но сделать это так, чтобы ее злодеяние осталось незамеченным. Никто и подумать не должен, что она виновна в смерти двух детей.</a:t>
            </a:r>
          </a:p>
          <a:p>
            <a:r>
              <a:rPr lang="ru-RU" sz="1600" dirty="0" smtClean="0"/>
              <a:t>   День и ночь </a:t>
            </a:r>
            <a:r>
              <a:rPr lang="ru-RU" sz="1600" dirty="0" err="1" smtClean="0"/>
              <a:t>Ино</a:t>
            </a:r>
            <a:r>
              <a:rPr lang="ru-RU" sz="1600" dirty="0" smtClean="0"/>
              <a:t> вынашивала разные планы осуществления своей ужасной цели. И, наконец, решила, как ей поступить. В один из осенних дней </a:t>
            </a:r>
            <a:r>
              <a:rPr lang="ru-RU" sz="1600" dirty="0" err="1" smtClean="0"/>
              <a:t>Ино</a:t>
            </a:r>
            <a:r>
              <a:rPr lang="ru-RU" sz="1600" dirty="0" smtClean="0"/>
              <a:t> тайно позвала к себе всех женщин города и убедила их взять пшеницу, которую их мужья отделили для посева, и высушить ее в горячих печах. Она обманула их, сказав, что после этого нивы станут неслыханно плодородными. </a:t>
            </a:r>
            <a:r>
              <a:rPr lang="ru-RU" sz="1600" dirty="0" err="1" smtClean="0"/>
              <a:t>Ино</a:t>
            </a:r>
            <a:r>
              <a:rPr lang="ru-RU" sz="1600" dirty="0" smtClean="0"/>
              <a:t>, конечно, знала, что ни одно из пережаренных зерен не взойдет и ничего не уродится после такого сева.</a:t>
            </a:r>
            <a:endParaRPr lang="ru-RU" sz="1600" dirty="0"/>
          </a:p>
        </p:txBody>
      </p:sp>
    </p:spTree>
  </p:cSld>
  <p:clrMapOvr>
    <a:masterClrMapping/>
  </p:clrMapOvr>
  <p:transition>
    <p:pull dir="ld"/>
  </p:transition>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42910" y="214290"/>
            <a:ext cx="8143916" cy="6247864"/>
          </a:xfrm>
          <a:prstGeom prst="rect">
            <a:avLst/>
          </a:prstGeom>
        </p:spPr>
        <p:txBody>
          <a:bodyPr wrap="square">
            <a:spAutoFit/>
          </a:bodyPr>
          <a:lstStyle/>
          <a:p>
            <a:r>
              <a:rPr lang="ru-RU" sz="1600" dirty="0" smtClean="0"/>
              <a:t>Наивные женщины последовали советам </a:t>
            </a:r>
            <a:r>
              <a:rPr lang="ru-RU" sz="1600" dirty="0" err="1" smtClean="0"/>
              <a:t>Ино</a:t>
            </a:r>
            <a:r>
              <a:rPr lang="ru-RU" sz="1600" dirty="0" smtClean="0"/>
              <a:t> и так высушили пшеницу для посева, что пережгли ее. Мужья их, не подозревавшие ни о чем, посеяли негодное зерно. На следующий год на известных своим плодородием </a:t>
            </a:r>
            <a:r>
              <a:rPr lang="ru-RU" sz="1600" dirty="0" err="1" smtClean="0"/>
              <a:t>орхоменских</a:t>
            </a:r>
            <a:r>
              <a:rPr lang="ru-RU" sz="1600" dirty="0" smtClean="0"/>
              <a:t> нивах ничего не выросло. Наступил голод, начались болезни людей и скота...</a:t>
            </a:r>
          </a:p>
          <a:p>
            <a:r>
              <a:rPr lang="ru-RU" sz="1600" dirty="0" smtClean="0"/>
              <a:t>   </a:t>
            </a:r>
            <a:r>
              <a:rPr lang="ru-RU" sz="1600" dirty="0" err="1" smtClean="0"/>
              <a:t>Атамант</a:t>
            </a:r>
            <a:r>
              <a:rPr lang="ru-RU" sz="1600" dirty="0" smtClean="0"/>
              <a:t> решил послать гонцов в Дельфы, чтобы они спросили у Пифии - пророчицы бога Аполлона, в чем причина такого неурожая и наступивших болезней. Однако перед отъездом гонцов </a:t>
            </a:r>
            <a:r>
              <a:rPr lang="ru-RU" sz="1600" dirty="0" err="1" smtClean="0"/>
              <a:t>Ино</a:t>
            </a:r>
            <a:r>
              <a:rPr lang="ru-RU" sz="1600" dirty="0" smtClean="0"/>
              <a:t> пригласила их к себе и, обласкав и дав много денег, уговорила сообщить после возвращения из </a:t>
            </a:r>
            <a:r>
              <a:rPr lang="ru-RU" sz="1600" dirty="0" err="1" smtClean="0"/>
              <a:t>Делъфов</a:t>
            </a:r>
            <a:r>
              <a:rPr lang="ru-RU" sz="1600" dirty="0" smtClean="0"/>
              <a:t> </a:t>
            </a:r>
            <a:r>
              <a:rPr lang="ru-RU" sz="1600" dirty="0" err="1" smtClean="0"/>
              <a:t>Атаманту</a:t>
            </a:r>
            <a:r>
              <a:rPr lang="ru-RU" sz="1600" dirty="0" smtClean="0"/>
              <a:t>, что будто бы Пифия сказала так: "Нивы снова станут плодородными, если </a:t>
            </a:r>
            <a:r>
              <a:rPr lang="ru-RU" sz="1600" dirty="0" err="1" smtClean="0"/>
              <a:t>Атамант</a:t>
            </a:r>
            <a:r>
              <a:rPr lang="ru-RU" sz="1600" dirty="0" smtClean="0"/>
              <a:t> принесет в жертву богам своих детей </a:t>
            </a:r>
            <a:r>
              <a:rPr lang="ru-RU" sz="1600" dirty="0" err="1" smtClean="0"/>
              <a:t>Фрикса</a:t>
            </a:r>
            <a:r>
              <a:rPr lang="ru-RU" sz="1600" dirty="0" smtClean="0"/>
              <a:t> и </a:t>
            </a:r>
            <a:r>
              <a:rPr lang="ru-RU" sz="1600" dirty="0" err="1" smtClean="0"/>
              <a:t>Геллу</a:t>
            </a:r>
            <a:r>
              <a:rPr lang="ru-RU" sz="1600" dirty="0" smtClean="0"/>
              <a:t>!"</a:t>
            </a:r>
          </a:p>
          <a:p>
            <a:r>
              <a:rPr lang="ru-RU" sz="1600" dirty="0" smtClean="0"/>
              <a:t>   Когда гонцы вернулись из </a:t>
            </a:r>
            <a:r>
              <a:rPr lang="ru-RU" sz="1600" dirty="0" err="1" smtClean="0"/>
              <a:t>Дельфов</a:t>
            </a:r>
            <a:r>
              <a:rPr lang="ru-RU" sz="1600" dirty="0" smtClean="0"/>
              <a:t> и передали "ответ" Пифии, </a:t>
            </a:r>
            <a:r>
              <a:rPr lang="ru-RU" sz="1600" dirty="0" err="1" smtClean="0"/>
              <a:t>Атамант</a:t>
            </a:r>
            <a:r>
              <a:rPr lang="ru-RU" sz="1600" dirty="0" smtClean="0"/>
              <a:t> погрузился в глубокую скорбь и день и ночь проливал слезы. Но как он мог не выполнить волю богов, чтобы избавить свою страну от постигшего ее бедствия? И он приказал принести в жертву своих детей. </a:t>
            </a:r>
            <a:r>
              <a:rPr lang="ru-RU" sz="1600" dirty="0" err="1" smtClean="0"/>
              <a:t>Ино</a:t>
            </a:r>
            <a:r>
              <a:rPr lang="ru-RU" sz="1600" dirty="0" smtClean="0"/>
              <a:t> ликовала: ее зловещий план почти удался!</a:t>
            </a:r>
          </a:p>
          <a:p>
            <a:r>
              <a:rPr lang="ru-RU" sz="1600" dirty="0" smtClean="0"/>
              <a:t>   Повели </a:t>
            </a:r>
            <a:r>
              <a:rPr lang="ru-RU" sz="1600" dirty="0" err="1" smtClean="0"/>
              <a:t>Фрикса</a:t>
            </a:r>
            <a:r>
              <a:rPr lang="ru-RU" sz="1600" dirty="0" smtClean="0"/>
              <a:t> и </a:t>
            </a:r>
            <a:r>
              <a:rPr lang="ru-RU" sz="1600" dirty="0" err="1" smtClean="0"/>
              <a:t>Геллу</a:t>
            </a:r>
            <a:r>
              <a:rPr lang="ru-RU" sz="1600" dirty="0" smtClean="0"/>
              <a:t>, ничего не подозревающих о своей горькой участи, к жертвеннику, находившемуся за пределами города в красивом лесу. Там уже все было подготовлено. Жрецы пели гимн во славу богов, а главный жрец держал в руках острый меч. Этим мечом он должен был совершить заклание.</a:t>
            </a:r>
          </a:p>
          <a:p>
            <a:r>
              <a:rPr lang="ru-RU" sz="1600" dirty="0" smtClean="0"/>
              <a:t>   Когда </a:t>
            </a:r>
            <a:r>
              <a:rPr lang="ru-RU" sz="1600" dirty="0" err="1" smtClean="0"/>
              <a:t>Фрикс</a:t>
            </a:r>
            <a:r>
              <a:rPr lang="ru-RU" sz="1600" dirty="0" smtClean="0"/>
              <a:t> и </a:t>
            </a:r>
            <a:r>
              <a:rPr lang="ru-RU" sz="1600" dirty="0" err="1" smtClean="0"/>
              <a:t>Гелла</a:t>
            </a:r>
            <a:r>
              <a:rPr lang="ru-RU" sz="1600" dirty="0" smtClean="0"/>
              <a:t> шли через лес, они радостно обгоняли своего сопровождающего, останавливались, чтобы сорвать цветок, робко выглядывающий из зеленой травы. И вдруг из-за огромного дуба перед ними неожиданно появился овен (баран), чье руно блестело, как золото. Этого златорунного овна послала богиня </a:t>
            </a:r>
            <a:r>
              <a:rPr lang="ru-RU" sz="1600" dirty="0" err="1" smtClean="0"/>
              <a:t>Нефела</a:t>
            </a:r>
            <a:r>
              <a:rPr lang="ru-RU" sz="1600" dirty="0" smtClean="0"/>
              <a:t> - мать </a:t>
            </a:r>
            <a:r>
              <a:rPr lang="ru-RU" sz="1600" dirty="0" err="1" smtClean="0"/>
              <a:t>Фрикса</a:t>
            </a:r>
            <a:r>
              <a:rPr lang="ru-RU" sz="1600" dirty="0" smtClean="0"/>
              <a:t> и </a:t>
            </a:r>
            <a:r>
              <a:rPr lang="ru-RU" sz="1600" dirty="0" err="1" smtClean="0"/>
              <a:t>Геллы</a:t>
            </a:r>
            <a:r>
              <a:rPr lang="ru-RU" sz="1600" dirty="0" smtClean="0"/>
              <a:t>, чтобы спасти их.</a:t>
            </a:r>
            <a:endParaRPr lang="ru-RU" sz="1600" dirty="0"/>
          </a:p>
        </p:txBody>
      </p:sp>
    </p:spTree>
  </p:cSld>
  <p:clrMapOvr>
    <a:masterClrMapping/>
  </p:clrMapOvr>
  <p:transition>
    <p:pull dir="ld"/>
  </p:transition>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57158" y="0"/>
            <a:ext cx="8143932" cy="6524863"/>
          </a:xfrm>
          <a:prstGeom prst="rect">
            <a:avLst/>
          </a:prstGeom>
        </p:spPr>
        <p:txBody>
          <a:bodyPr wrap="square">
            <a:spAutoFit/>
          </a:bodyPr>
          <a:lstStyle/>
          <a:p>
            <a:r>
              <a:rPr lang="ru-RU" dirty="0" smtClean="0"/>
              <a:t> </a:t>
            </a:r>
            <a:r>
              <a:rPr lang="ru-RU" sz="1600" dirty="0" smtClean="0"/>
              <a:t>Овен кротко приблизился к детям и так мило посмотрел на них своими нежными глазами, словно хотел им что-то сказать. Дети начали его ласкать, и он опустился перед ними на колени. Уселся на овна </a:t>
            </a:r>
            <a:r>
              <a:rPr lang="ru-RU" sz="1600" dirty="0" err="1" smtClean="0"/>
              <a:t>Фрикс</a:t>
            </a:r>
            <a:r>
              <a:rPr lang="ru-RU" sz="1600" dirty="0" smtClean="0"/>
              <a:t>, схватил за рога и крикнул сестре: "</a:t>
            </a:r>
            <a:r>
              <a:rPr lang="ru-RU" sz="1600" dirty="0" err="1" smtClean="0"/>
              <a:t>Гелла</a:t>
            </a:r>
            <a:r>
              <a:rPr lang="ru-RU" sz="1600" dirty="0" smtClean="0"/>
              <a:t>, садись и ты со мной! Видишь, какой он кроткий!" </a:t>
            </a:r>
            <a:r>
              <a:rPr lang="ru-RU" sz="1600" dirty="0" err="1" smtClean="0"/>
              <a:t>Гелла</a:t>
            </a:r>
            <a:r>
              <a:rPr lang="ru-RU" sz="1600" dirty="0" smtClean="0"/>
              <a:t> села рядом с братом, крепко обхватив его руками за пояс. А овен выпрямился, встал на ноги и пошел по лесной дороге. Когда человек, сопровождавший детей, приблизился, овен быстро взлетел и начал подниматься все выше и выше. Вот он уже скрылся за огромным черным облаком. Все быстрее и выше летел овен, а земля становилась все меньше и меньше. Леса уже казались маленькими зелеными пятнами, реки - блестящими лентами, извивающимися между полями и лесами. Показалось и море, будто широкая синяя полоса. </a:t>
            </a:r>
            <a:r>
              <a:rPr lang="ru-RU" sz="1600" dirty="0" err="1" smtClean="0"/>
              <a:t>Гелла</a:t>
            </a:r>
            <a:r>
              <a:rPr lang="ru-RU" sz="1600" dirty="0" smtClean="0"/>
              <a:t> испугалась. У нее закружилась голова, и она отпустила руки... </a:t>
            </a:r>
            <a:r>
              <a:rPr lang="ru-RU" sz="1600" dirty="0" err="1" smtClean="0"/>
              <a:t>Фрикс</a:t>
            </a:r>
            <a:r>
              <a:rPr lang="ru-RU" sz="1600" dirty="0" smtClean="0"/>
              <a:t>, держась левой рукой за рога, пытался правой удержать сестру, но было поздно. </a:t>
            </a:r>
            <a:r>
              <a:rPr lang="ru-RU" sz="1600" dirty="0" err="1" smtClean="0"/>
              <a:t>Гелла</a:t>
            </a:r>
            <a:r>
              <a:rPr lang="ru-RU" sz="1600" dirty="0" smtClean="0"/>
              <a:t> сорвалась и утонула в море. С тех пор оно стало называться морем </a:t>
            </a:r>
            <a:r>
              <a:rPr lang="ru-RU" sz="1600" dirty="0" err="1" smtClean="0"/>
              <a:t>Геллы</a:t>
            </a:r>
            <a:r>
              <a:rPr lang="ru-RU" sz="1600" dirty="0" smtClean="0"/>
              <a:t> или Геллеспонтом.100 </a:t>
            </a:r>
          </a:p>
          <a:p>
            <a:r>
              <a:rPr lang="ru-RU" sz="1600" dirty="0" smtClean="0"/>
              <a:t>   А овен нес </a:t>
            </a:r>
            <a:r>
              <a:rPr lang="ru-RU" sz="1600" dirty="0" err="1" smtClean="0"/>
              <a:t>Фрикса</a:t>
            </a:r>
            <a:r>
              <a:rPr lang="ru-RU" sz="1600" dirty="0" smtClean="0"/>
              <a:t> на север и летел долго-долго, пока не достиг реки </a:t>
            </a:r>
            <a:r>
              <a:rPr lang="ru-RU" sz="1600" dirty="0" err="1" smtClean="0"/>
              <a:t>Фасис</a:t>
            </a:r>
            <a:r>
              <a:rPr lang="ru-RU" sz="1600" dirty="0" smtClean="0"/>
              <a:t> (река Риони на Кавказе) в далекой и сказочной Колхиде, где правил царь </a:t>
            </a:r>
            <a:r>
              <a:rPr lang="ru-RU" sz="1600" dirty="0" err="1" smtClean="0"/>
              <a:t>Ээт</a:t>
            </a:r>
            <a:r>
              <a:rPr lang="ru-RU" sz="1600" dirty="0" smtClean="0"/>
              <a:t> - сын бога Гелиоса.</a:t>
            </a:r>
          </a:p>
          <a:p>
            <a:r>
              <a:rPr lang="ru-RU" sz="1600" dirty="0" smtClean="0"/>
              <a:t>   </a:t>
            </a:r>
            <a:r>
              <a:rPr lang="ru-RU" sz="1600" dirty="0" err="1" smtClean="0"/>
              <a:t>Ээт</a:t>
            </a:r>
            <a:r>
              <a:rPr lang="ru-RU" sz="1600" dirty="0" smtClean="0"/>
              <a:t> с радостью встретил </a:t>
            </a:r>
            <a:r>
              <a:rPr lang="ru-RU" sz="1600" dirty="0" err="1" smtClean="0"/>
              <a:t>Фрикса</a:t>
            </a:r>
            <a:r>
              <a:rPr lang="ru-RU" sz="1600" dirty="0" smtClean="0"/>
              <a:t>. Златорунный овен, спасший его, был принесен в жертву Зевсу, покровителю путешественников. А золотое руно овна </a:t>
            </a:r>
            <a:r>
              <a:rPr lang="ru-RU" sz="1600" dirty="0" err="1" smtClean="0"/>
              <a:t>Ээт</a:t>
            </a:r>
            <a:r>
              <a:rPr lang="ru-RU" sz="1600" dirty="0" smtClean="0"/>
              <a:t> повесил на высокий дуб в священной роще бога войны Ареса (Марса) и оставил рядом чудовищного дракона, который никогда не спал и постоянно извергал огонь из своей пасти. Лучшего сторожа вряд ли можно было найти.</a:t>
            </a:r>
          </a:p>
          <a:p>
            <a:r>
              <a:rPr lang="ru-RU" sz="1600" dirty="0" smtClean="0"/>
              <a:t>   С отцовской заботой </a:t>
            </a:r>
            <a:r>
              <a:rPr lang="ru-RU" sz="1600" dirty="0" err="1" smtClean="0"/>
              <a:t>Ээт</a:t>
            </a:r>
            <a:r>
              <a:rPr lang="ru-RU" sz="1600" dirty="0" smtClean="0"/>
              <a:t> вырастил и воспитал </a:t>
            </a:r>
            <a:r>
              <a:rPr lang="ru-RU" sz="1600" dirty="0" err="1" smtClean="0"/>
              <a:t>Фрикса</a:t>
            </a:r>
            <a:r>
              <a:rPr lang="ru-RU" sz="1600" dirty="0" smtClean="0"/>
              <a:t>, а когда тот вырос, отдал ему в жены свою дочь </a:t>
            </a:r>
            <a:r>
              <a:rPr lang="ru-RU" sz="1600" dirty="0" err="1" smtClean="0"/>
              <a:t>Халкиопу</a:t>
            </a:r>
            <a:r>
              <a:rPr lang="ru-RU" sz="1600" dirty="0" smtClean="0"/>
              <a:t>.</a:t>
            </a:r>
          </a:p>
          <a:p>
            <a:r>
              <a:rPr lang="ru-RU" sz="1600" dirty="0" smtClean="0"/>
              <a:t>   За то, что овен спас жизнь </a:t>
            </a:r>
            <a:r>
              <a:rPr lang="ru-RU" sz="1600" dirty="0" err="1" smtClean="0"/>
              <a:t>Фрикса</a:t>
            </a:r>
            <a:r>
              <a:rPr lang="ru-RU" sz="1600" dirty="0" smtClean="0"/>
              <a:t>, боги превратили его в созвездие, чтобы он напоминал людям о злодеянии волшебницы </a:t>
            </a:r>
            <a:r>
              <a:rPr lang="ru-RU" sz="1600" dirty="0" err="1" smtClean="0"/>
              <a:t>Ино</a:t>
            </a:r>
            <a:r>
              <a:rPr lang="ru-RU" sz="1600" dirty="0" smtClean="0"/>
              <a:t>.</a:t>
            </a:r>
            <a:endParaRPr lang="ru-RU" sz="1600" dirty="0"/>
          </a:p>
        </p:txBody>
      </p:sp>
    </p:spTree>
  </p:cSld>
  <p:clrMapOvr>
    <a:masterClrMapping/>
  </p:clrMapOvr>
  <p:transition>
    <p:pull dir="ld"/>
  </p:transition>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429124" y="285728"/>
            <a:ext cx="4429418" cy="584775"/>
          </a:xfrm>
          <a:prstGeom prst="rect">
            <a:avLst/>
          </a:prstGeom>
        </p:spPr>
        <p:txBody>
          <a:bodyPr wrap="none">
            <a:spAutoFit/>
          </a:bodyPr>
          <a:lstStyle/>
          <a:p>
            <a:r>
              <a:rPr lang="ru-RU" sz="3200" dirty="0" smtClean="0"/>
              <a:t>ЗМЕЕНОСЕЦ и ЗМЕЯ</a:t>
            </a:r>
            <a:endParaRPr lang="ru-RU" sz="3200" dirty="0"/>
          </a:p>
        </p:txBody>
      </p:sp>
      <p:pic>
        <p:nvPicPr>
          <p:cNvPr id="45058" name="Picture 2"/>
          <p:cNvPicPr>
            <a:picLocks noChangeAspect="1" noChangeArrowheads="1"/>
          </p:cNvPicPr>
          <p:nvPr/>
        </p:nvPicPr>
        <p:blipFill>
          <a:blip r:embed="rId2"/>
          <a:srcRect/>
          <a:stretch>
            <a:fillRect/>
          </a:stretch>
        </p:blipFill>
        <p:spPr bwMode="auto">
          <a:xfrm>
            <a:off x="500034" y="1071546"/>
            <a:ext cx="1905000" cy="1809750"/>
          </a:xfrm>
          <a:prstGeom prst="rect">
            <a:avLst/>
          </a:prstGeom>
          <a:noFill/>
          <a:ln w="9525">
            <a:noFill/>
            <a:miter lim="800000"/>
            <a:headEnd/>
            <a:tailEnd/>
          </a:ln>
          <a:effectLst/>
        </p:spPr>
      </p:pic>
      <p:sp>
        <p:nvSpPr>
          <p:cNvPr id="4" name="Прямоугольник 3"/>
          <p:cNvSpPr/>
          <p:nvPr/>
        </p:nvSpPr>
        <p:spPr>
          <a:xfrm>
            <a:off x="214282" y="3143248"/>
            <a:ext cx="2924968" cy="369332"/>
          </a:xfrm>
          <a:prstGeom prst="rect">
            <a:avLst/>
          </a:prstGeom>
        </p:spPr>
        <p:txBody>
          <a:bodyPr wrap="none">
            <a:spAutoFit/>
          </a:bodyPr>
          <a:lstStyle/>
          <a:p>
            <a:r>
              <a:rPr lang="ru-RU" dirty="0" smtClean="0"/>
              <a:t> Созвездие ЗМЕЕНОСЦА</a:t>
            </a:r>
            <a:endParaRPr lang="ru-RU" dirty="0"/>
          </a:p>
        </p:txBody>
      </p:sp>
      <p:sp>
        <p:nvSpPr>
          <p:cNvPr id="6" name="Прямоугольник 5"/>
          <p:cNvSpPr/>
          <p:nvPr/>
        </p:nvSpPr>
        <p:spPr>
          <a:xfrm>
            <a:off x="3857620" y="6072206"/>
            <a:ext cx="5286380" cy="369332"/>
          </a:xfrm>
          <a:prstGeom prst="rect">
            <a:avLst/>
          </a:prstGeom>
        </p:spPr>
        <p:txBody>
          <a:bodyPr wrap="square">
            <a:spAutoFit/>
          </a:bodyPr>
          <a:lstStyle/>
          <a:p>
            <a:r>
              <a:rPr lang="ru-RU" dirty="0" smtClean="0"/>
              <a:t>Изображение созвездий Змееносца и Змеи.</a:t>
            </a:r>
            <a:endParaRPr lang="ru-RU" dirty="0"/>
          </a:p>
        </p:txBody>
      </p:sp>
      <p:pic>
        <p:nvPicPr>
          <p:cNvPr id="43010" name="Picture 2" descr="C:\Users\Максименко Анатолий\Desktop\Рисунок44.jpg"/>
          <p:cNvPicPr>
            <a:picLocks noChangeAspect="1" noChangeArrowheads="1"/>
          </p:cNvPicPr>
          <p:nvPr/>
        </p:nvPicPr>
        <p:blipFill>
          <a:blip r:embed="rId3"/>
          <a:srcRect/>
          <a:stretch>
            <a:fillRect/>
          </a:stretch>
        </p:blipFill>
        <p:spPr bwMode="auto">
          <a:xfrm>
            <a:off x="3214678" y="1214422"/>
            <a:ext cx="5643602" cy="4800634"/>
          </a:xfrm>
          <a:prstGeom prst="rect">
            <a:avLst/>
          </a:prstGeom>
          <a:noFill/>
        </p:spPr>
      </p:pic>
    </p:spTree>
  </p:cSld>
  <p:clrMapOvr>
    <a:masterClrMapping/>
  </p:clrMapOvr>
  <p:transition>
    <p:pull dir="ld"/>
  </p:transition>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14282" y="394692"/>
            <a:ext cx="8572560" cy="6463308"/>
          </a:xfrm>
          <a:prstGeom prst="rect">
            <a:avLst/>
          </a:prstGeom>
        </p:spPr>
        <p:txBody>
          <a:bodyPr wrap="square">
            <a:spAutoFit/>
          </a:bodyPr>
          <a:lstStyle/>
          <a:p>
            <a:r>
              <a:rPr lang="ru-RU" dirty="0" smtClean="0"/>
              <a:t> Змееносец является одним из немногих созвездий, чье наименование связано, хотя и косвенно, с исторической личностью. Четыре тысячи девятьсот лет назад жил в Египте известный врач и архитектор </a:t>
            </a:r>
            <a:r>
              <a:rPr lang="ru-RU" dirty="0" err="1" smtClean="0"/>
              <a:t>Имхотеп</a:t>
            </a:r>
            <a:r>
              <a:rPr lang="ru-RU" dirty="0" smtClean="0"/>
              <a:t>. Он явился прообразом древнегреческого бога медицины и врачевания Эскулапа (Асклепия) - сына бога Аполлона.</a:t>
            </a:r>
          </a:p>
          <a:p>
            <a:r>
              <a:rPr lang="ru-RU" dirty="0" smtClean="0"/>
              <a:t>   Аполлон большую часть времени проводил среди людей. Он любил играть для них на золотой лире, помогал им советами. К нему люди обращались и в случае болезни. Он рассказывал им, какие растения нужно искать в лесах и в горах, рядом с реками и ручьями. Люди находили эти растения, приготавливали их так, как их учил это делать Аполлон, и возвращали себе здоровье. Поэтому люди почитали Аполлона и с радостью встречали его.</a:t>
            </a:r>
          </a:p>
          <a:p>
            <a:r>
              <a:rPr lang="ru-RU" dirty="0" smtClean="0"/>
              <a:t>   А Аполлон постоянно переходил из одного селения в другое. Однажды он появился в небольшом селении, приютившемся в горных дебрях на другой стороне </a:t>
            </a:r>
            <a:r>
              <a:rPr lang="ru-RU" dirty="0" err="1" smtClean="0"/>
              <a:t>Тембийской</a:t>
            </a:r>
            <a:r>
              <a:rPr lang="ru-RU" dirty="0" smtClean="0"/>
              <a:t> долины, и встретил там девушку необыкновенной красоты по имени </a:t>
            </a:r>
            <a:r>
              <a:rPr lang="ru-RU" dirty="0" err="1" smtClean="0"/>
              <a:t>Коронида</a:t>
            </a:r>
            <a:r>
              <a:rPr lang="ru-RU" dirty="0" smtClean="0"/>
              <a:t>. Очарованный ее прелестью, Аполлон женился на ней. Была устроена свадьба. Аполлон играл на своей золотой лире, и нежные ее звуки оглашали горы и долины. Вся природа радовалась и ликовала. Радовались и боги на Олимпе, а Гелиос позолотил своими лучами дома маленького селения.</a:t>
            </a:r>
          </a:p>
          <a:p>
            <a:r>
              <a:rPr lang="ru-RU" dirty="0" smtClean="0"/>
              <a:t>   Счастливо жили Аполлон и </a:t>
            </a:r>
            <a:r>
              <a:rPr lang="ru-RU" dirty="0" err="1" smtClean="0"/>
              <a:t>Коронида</a:t>
            </a:r>
            <a:r>
              <a:rPr lang="ru-RU" dirty="0" smtClean="0"/>
              <a:t>. Боги наградили их бесценным подарком - у них родился сын, похожий на мать и на отца: у него был высокий умный лоб, обрамленный золотыми кудрями, и блестящие синие глаза. Назвали его Эскулапом (Асклепием).</a:t>
            </a:r>
            <a:endParaRPr lang="ru-RU" dirty="0"/>
          </a:p>
        </p:txBody>
      </p:sp>
    </p:spTree>
  </p:cSld>
  <p:clrMapOvr>
    <a:masterClrMapping/>
  </p:clrMapOvr>
  <p:transition>
    <p:pull dir="ld"/>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srcRect/>
          <a:stretch>
            <a:fillRect/>
          </a:stretch>
        </p:blipFill>
        <p:spPr bwMode="auto">
          <a:xfrm>
            <a:off x="857224" y="500042"/>
            <a:ext cx="1905000" cy="2000250"/>
          </a:xfrm>
          <a:prstGeom prst="rect">
            <a:avLst/>
          </a:prstGeom>
          <a:noFill/>
          <a:ln w="9525">
            <a:noFill/>
            <a:miter lim="800000"/>
            <a:headEnd/>
            <a:tailEnd/>
          </a:ln>
          <a:effectLst/>
        </p:spPr>
      </p:pic>
      <p:sp>
        <p:nvSpPr>
          <p:cNvPr id="3" name="TextBox 2"/>
          <p:cNvSpPr txBox="1"/>
          <p:nvPr/>
        </p:nvSpPr>
        <p:spPr>
          <a:xfrm>
            <a:off x="1071538" y="2857496"/>
            <a:ext cx="1928826" cy="369332"/>
          </a:xfrm>
          <a:prstGeom prst="rect">
            <a:avLst/>
          </a:prstGeom>
          <a:noFill/>
        </p:spPr>
        <p:txBody>
          <a:bodyPr wrap="square" rtlCol="0">
            <a:spAutoFit/>
          </a:bodyPr>
          <a:lstStyle/>
          <a:p>
            <a:r>
              <a:rPr lang="ru-RU" dirty="0" smtClean="0"/>
              <a:t>Дракон</a:t>
            </a:r>
            <a:endParaRPr lang="ru-RU" dirty="0"/>
          </a:p>
        </p:txBody>
      </p:sp>
      <p:pic>
        <p:nvPicPr>
          <p:cNvPr id="6146" name="Picture 2" descr="C:\Users\Максименко Анатолий\Desktop\Рисунок9.jpg"/>
          <p:cNvPicPr>
            <a:picLocks noChangeAspect="1" noChangeArrowheads="1"/>
          </p:cNvPicPr>
          <p:nvPr/>
        </p:nvPicPr>
        <p:blipFill>
          <a:blip r:embed="rId3"/>
          <a:srcRect/>
          <a:stretch>
            <a:fillRect/>
          </a:stretch>
        </p:blipFill>
        <p:spPr bwMode="auto">
          <a:xfrm>
            <a:off x="3428992" y="2285992"/>
            <a:ext cx="5148851" cy="4357718"/>
          </a:xfrm>
          <a:prstGeom prst="rect">
            <a:avLst/>
          </a:prstGeom>
          <a:noFill/>
        </p:spPr>
      </p:pic>
    </p:spTree>
  </p:cSld>
  <p:clrMapOvr>
    <a:masterClrMapping/>
  </p:clrMapOvr>
  <p:transition>
    <p:pull dir="ld"/>
  </p:transition>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57158" y="0"/>
            <a:ext cx="8001040" cy="6278642"/>
          </a:xfrm>
          <a:prstGeom prst="rect">
            <a:avLst/>
          </a:prstGeom>
        </p:spPr>
        <p:txBody>
          <a:bodyPr wrap="square">
            <a:spAutoFit/>
          </a:bodyPr>
          <a:lstStyle/>
          <a:p>
            <a:r>
              <a:rPr lang="ru-RU" dirty="0" smtClean="0"/>
              <a:t> </a:t>
            </a:r>
            <a:r>
              <a:rPr lang="ru-RU" sz="1600" dirty="0" smtClean="0"/>
              <a:t>В   </a:t>
            </a:r>
            <a:r>
              <a:rPr lang="ru-RU" sz="1600" dirty="0" err="1" smtClean="0"/>
              <a:t>зволнованный</a:t>
            </a:r>
            <a:r>
              <a:rPr lang="ru-RU" sz="1600" dirty="0" smtClean="0"/>
              <a:t> такой большой радостью, Аполлон взялся за свою лиру. Снова ее звуки разнеслись по горам и долинам, снова словно засветилась от радости вся природа. Радовались и боги на Олимпе, которые устроили торжественное пиршество в честь рождения сына Аполлона.</a:t>
            </a:r>
          </a:p>
          <a:p>
            <a:r>
              <a:rPr lang="ru-RU" sz="1600" dirty="0" smtClean="0"/>
              <a:t>   Много дней продолжалось веселье в честь рождения Эскулапа. Но Аполлону нужно было оставить </a:t>
            </a:r>
            <a:r>
              <a:rPr lang="ru-RU" sz="1600" dirty="0" err="1" smtClean="0"/>
              <a:t>Корониду</a:t>
            </a:r>
            <a:r>
              <a:rPr lang="ru-RU" sz="1600" dirty="0" smtClean="0"/>
              <a:t> с сыном и отправиться к людям, чтобы напутствовать и веселить их. Однако его ворон каждый день приносил ему вести о жене и сыне. Так длилось несколько дней. Но однажды ворону надоели далекие полеты, а может быть, по какой-то другой причине, но он обманул Аполлона. В гневе вернулся Аполлон домой и пронзил </a:t>
            </a:r>
            <a:r>
              <a:rPr lang="ru-RU" sz="1600" dirty="0" err="1" smtClean="0"/>
              <a:t>Корониду</a:t>
            </a:r>
            <a:r>
              <a:rPr lang="ru-RU" sz="1600" dirty="0" smtClean="0"/>
              <a:t> меткой стрелой (см. о созвездии Ворона).</a:t>
            </a:r>
          </a:p>
          <a:p>
            <a:r>
              <a:rPr lang="ru-RU" sz="1600" dirty="0" smtClean="0"/>
              <a:t>   После смерти </a:t>
            </a:r>
            <a:r>
              <a:rPr lang="ru-RU" sz="1600" dirty="0" err="1" smtClean="0"/>
              <a:t>Корониды</a:t>
            </a:r>
            <a:r>
              <a:rPr lang="ru-RU" sz="1600" dirty="0" smtClean="0"/>
              <a:t> Аполлон отнес маленького Эскулапа к горе </a:t>
            </a:r>
            <a:r>
              <a:rPr lang="ru-RU" sz="1600" dirty="0" err="1" smtClean="0"/>
              <a:t>Пелион</a:t>
            </a:r>
            <a:r>
              <a:rPr lang="ru-RU" sz="1600" dirty="0" smtClean="0"/>
              <a:t>. Там он передал мальчика на воспитание мудрому кентавру </a:t>
            </a:r>
            <a:r>
              <a:rPr lang="ru-RU" sz="1600" dirty="0" err="1" smtClean="0"/>
              <a:t>Хирону</a:t>
            </a:r>
            <a:r>
              <a:rPr lang="ru-RU" sz="1600" dirty="0" smtClean="0"/>
              <a:t>, сказав ему: "Тебе, </a:t>
            </a:r>
            <a:r>
              <a:rPr lang="ru-RU" sz="1600" dirty="0" err="1" smtClean="0"/>
              <a:t>Хирон</a:t>
            </a:r>
            <a:r>
              <a:rPr lang="ru-RU" sz="1600" dirty="0" smtClean="0"/>
              <a:t>, самому мудрому из кентавров, передаю моего сына Эскулапа. Научи его всему, что ты знаешь сам. Дай ему больше знаний и мудрости, чтобы, подросши, он смог помогать людям и облегчать их страдания".</a:t>
            </a:r>
          </a:p>
          <a:p>
            <a:r>
              <a:rPr lang="ru-RU" sz="1600" dirty="0" smtClean="0"/>
              <a:t>   Остался Эскулап у </a:t>
            </a:r>
            <a:r>
              <a:rPr lang="ru-RU" sz="1600" dirty="0" err="1" smtClean="0"/>
              <a:t>Хирона</a:t>
            </a:r>
            <a:r>
              <a:rPr lang="ru-RU" sz="1600" dirty="0" smtClean="0"/>
              <a:t>. Вместе с другими его учениками он слушал дивные песни </a:t>
            </a:r>
            <a:r>
              <a:rPr lang="ru-RU" sz="1600" dirty="0" err="1" smtClean="0"/>
              <a:t>Хирона</a:t>
            </a:r>
            <a:r>
              <a:rPr lang="ru-RU" sz="1600" dirty="0" smtClean="0"/>
              <a:t>, в которых тот передавал свои знания. Эскулап не сводил глаз с мудрого учителя. Очень скоро он овладел знаниями о мире и божествах, о морях и горах, о лугах и цветах. Он узнал, какой травой нужно лечить от определенной болезни, научился перевязывать раны так, что они быстро заживали.</a:t>
            </a:r>
          </a:p>
          <a:p>
            <a:r>
              <a:rPr lang="ru-RU" sz="1600" dirty="0" smtClean="0"/>
              <a:t>   Эскулап овладел всеми знаниями мудрого кентавра </a:t>
            </a:r>
            <a:r>
              <a:rPr lang="ru-RU" sz="1600" dirty="0" err="1" smtClean="0"/>
              <a:t>Хирона</a:t>
            </a:r>
            <a:r>
              <a:rPr lang="ru-RU" sz="1600" dirty="0" smtClean="0"/>
              <a:t>. Когда мальчик вырос, он стал известным врачевателем. Он не только лечил людей от разных болезней, но даже возвращал к жизни умерших. На всей Земле люди стали здоровыми и счастливыми. Никто уже не исчезал в мрачном царстве Аида.</a:t>
            </a:r>
            <a:endParaRPr lang="ru-RU" sz="1600" dirty="0"/>
          </a:p>
        </p:txBody>
      </p:sp>
    </p:spTree>
  </p:cSld>
  <p:clrMapOvr>
    <a:masterClrMapping/>
  </p:clrMapOvr>
  <p:transition>
    <p:pull dir="ld"/>
  </p:transition>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71472" y="0"/>
            <a:ext cx="7572412" cy="6740307"/>
          </a:xfrm>
          <a:prstGeom prst="rect">
            <a:avLst/>
          </a:prstGeom>
        </p:spPr>
        <p:txBody>
          <a:bodyPr wrap="square">
            <a:spAutoFit/>
          </a:bodyPr>
          <a:lstStyle/>
          <a:p>
            <a:r>
              <a:rPr lang="ru-RU" sz="1600" dirty="0" smtClean="0"/>
              <a:t>Это повергло в большое беспокойство Аида - властителя подземного царства теней. Озабоченный, подперев голову руками, сидел он и с тоской смотрел на пустую ладью Харона. Давно уже тот не перевозил ни одну тень через реку Стикс в его мрачное подземное царство.</a:t>
            </a:r>
          </a:p>
          <a:p>
            <a:r>
              <a:rPr lang="ru-RU" sz="1600" dirty="0" smtClean="0"/>
              <a:t>   "Ах, этот Эскулап! Если так будет продолжаться и дальше, скоро в моих владениях не останется ни одной тени",- подумал Аид.</a:t>
            </a:r>
          </a:p>
          <a:p>
            <a:r>
              <a:rPr lang="ru-RU" sz="1600" dirty="0" smtClean="0"/>
              <a:t>   С сокрушенным сердцем отправился он к своему брату - всемогущему Зевсу и со слезами на глазах взмолился: "Великий господин Неба и Земли! До каких пор ты будешь терпеть то, что нарушается установленный тобой порядок и закон в мире? До каких пор ты будешь терпеть то, что Эскулап просто грабит меня? Уже несколько лет он не только не пускает никого в мое царство, но даже отнимает у меня тех, кто по твоей воле переселился в мои владения!"</a:t>
            </a:r>
          </a:p>
          <a:p>
            <a:r>
              <a:rPr lang="ru-RU" sz="1600" dirty="0" smtClean="0"/>
              <a:t>   Нахмурился громовержец Зевс, услышав слова своего брата Аида. Встал он среди черных туч, нависших над Землей, и начал метать молнии в Эскулапа. Брал он эти молнии в кузнице Гефеста. И великий врач упал мертвым.</a:t>
            </a:r>
          </a:p>
          <a:p>
            <a:r>
              <a:rPr lang="ru-RU" sz="1600" dirty="0" smtClean="0"/>
              <a:t>   Долгое время люди оплакивали Эскулапа. Они стали почитать его как бога-исцелителя, который помогает врачам лечить больных. Воздвигали в его честь святилища и, когда призывали Эскулапа на помощь, приносили ему жертвы. Святилище Эскулапа в </a:t>
            </a:r>
            <a:r>
              <a:rPr lang="ru-RU" sz="1600" dirty="0" err="1" smtClean="0"/>
              <a:t>Эпидавре</a:t>
            </a:r>
            <a:r>
              <a:rPr lang="ru-RU" sz="1600" dirty="0" smtClean="0"/>
              <a:t> всегда было полно людей: одни молили о помощи, другие высказывали ему благодарность за свое исцеление.</a:t>
            </a:r>
          </a:p>
          <a:p>
            <a:r>
              <a:rPr lang="ru-RU" sz="1600" dirty="0" smtClean="0"/>
              <a:t>   Люди изображали Эскулапа с чашей в руках, вокруг которой обвивалась змея. Этот образ стал символом медицины и фармацевтики, и сейчас его можно встретить повсюду в мире на дверях аптек и медицинских учреждений.</a:t>
            </a:r>
            <a:endParaRPr lang="ru-RU" sz="1600" dirty="0"/>
          </a:p>
        </p:txBody>
      </p:sp>
    </p:spTree>
  </p:cSld>
  <p:clrMapOvr>
    <a:masterClrMapping/>
  </p:clrMapOvr>
  <p:transition>
    <p:pull dir="ld"/>
  </p:transition>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857224" y="214290"/>
            <a:ext cx="7500990" cy="5909310"/>
          </a:xfrm>
          <a:prstGeom prst="rect">
            <a:avLst/>
          </a:prstGeom>
        </p:spPr>
        <p:txBody>
          <a:bodyPr wrap="square">
            <a:spAutoFit/>
          </a:bodyPr>
          <a:lstStyle/>
          <a:p>
            <a:r>
              <a:rPr lang="ru-RU" dirty="0" smtClean="0"/>
              <a:t>Еще до того, как он был убит Зевсом, Эскулап попытался воскресить легендарного охотника Ориона, умершего на острове </a:t>
            </a:r>
            <a:r>
              <a:rPr lang="ru-RU" dirty="0" err="1" smtClean="0"/>
              <a:t>Хиос</a:t>
            </a:r>
            <a:r>
              <a:rPr lang="ru-RU" dirty="0" smtClean="0"/>
              <a:t> после укуса скорпиона. Но молнии Зевса прервали его жизнь, и он не успел осуществить свое благородное намерение.</a:t>
            </a:r>
          </a:p>
          <a:p>
            <a:r>
              <a:rPr lang="ru-RU" dirty="0" smtClean="0"/>
              <a:t>   Прошло время. Прошел и гнев Зевса. За помощь, которую Эскулап оказывал страдающим людям, Зевс превратил его в созвездие Змееносца и поместил на небе рядом с созвездием Скорпиона, но вдали от созвездия Ориона - на противоположной стороне неба. Этим Зевс навсегда лишил Эскулапа возможности быть рядом с Орионом и воскресить его. Когда созвездие Змееносца видно над горизонтом, созвездие Ориона не наблюдается. Таким образом, Эскулап не только находится вдали от Ориона, но даже лишен возможности его видеть.</a:t>
            </a:r>
          </a:p>
          <a:p>
            <a:r>
              <a:rPr lang="ru-RU" dirty="0" smtClean="0"/>
              <a:t>   В созвездии Змеи, которое созвездие Змееносца делит на две части, богиня Гера увековечила одну из змей, посланных ею к колыбели маленького Геркулеса, чтобы погубить будущего героя (см. о созвездии Геркулеса). На небесной сфере Геркулес находится против Змееносца, его взгляд направлен на змею, которую он готов задушить протянутой к ней рукой. </a:t>
            </a:r>
          </a:p>
          <a:p>
            <a:endParaRPr lang="ru-RU" dirty="0" smtClean="0"/>
          </a:p>
          <a:p>
            <a:r>
              <a:rPr lang="ru-RU" dirty="0" smtClean="0"/>
              <a:t> </a:t>
            </a:r>
            <a:endParaRPr lang="ru-RU" dirty="0"/>
          </a:p>
        </p:txBody>
      </p:sp>
    </p:spTree>
  </p:cSld>
  <p:clrMapOvr>
    <a:masterClrMapping/>
  </p:clrMapOvr>
  <p:transition>
    <p:pull dir="ld"/>
  </p:transition>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107108" y="214290"/>
            <a:ext cx="5036892" cy="584775"/>
          </a:xfrm>
          <a:prstGeom prst="rect">
            <a:avLst/>
          </a:prstGeom>
        </p:spPr>
        <p:txBody>
          <a:bodyPr wrap="none">
            <a:spAutoFit/>
          </a:bodyPr>
          <a:lstStyle/>
          <a:p>
            <a:r>
              <a:rPr lang="ru-RU" sz="3200" dirty="0" smtClean="0"/>
              <a:t>КИЛЬ, КОРМА и ПАРУСА</a:t>
            </a:r>
            <a:endParaRPr lang="ru-RU" sz="3200" dirty="0"/>
          </a:p>
        </p:txBody>
      </p:sp>
      <p:sp>
        <p:nvSpPr>
          <p:cNvPr id="5" name="Прямоугольник 4"/>
          <p:cNvSpPr/>
          <p:nvPr/>
        </p:nvSpPr>
        <p:spPr>
          <a:xfrm>
            <a:off x="1714480" y="6215082"/>
            <a:ext cx="6072230" cy="369332"/>
          </a:xfrm>
          <a:prstGeom prst="rect">
            <a:avLst/>
          </a:prstGeom>
        </p:spPr>
        <p:txBody>
          <a:bodyPr wrap="square">
            <a:spAutoFit/>
          </a:bodyPr>
          <a:lstStyle/>
          <a:p>
            <a:r>
              <a:rPr lang="ru-RU" dirty="0" smtClean="0"/>
              <a:t>Изображение созвездия Киля (корабль "Арго").</a:t>
            </a:r>
            <a:endParaRPr lang="ru-RU" dirty="0"/>
          </a:p>
        </p:txBody>
      </p:sp>
      <p:pic>
        <p:nvPicPr>
          <p:cNvPr id="44034" name="Picture 2" descr="C:\Users\Максименко Анатолий\Desktop\Рисунок45.jpg"/>
          <p:cNvPicPr>
            <a:picLocks noChangeAspect="1" noChangeArrowheads="1"/>
          </p:cNvPicPr>
          <p:nvPr/>
        </p:nvPicPr>
        <p:blipFill>
          <a:blip r:embed="rId2"/>
          <a:srcRect/>
          <a:stretch>
            <a:fillRect/>
          </a:stretch>
        </p:blipFill>
        <p:spPr bwMode="auto">
          <a:xfrm>
            <a:off x="1571604" y="876764"/>
            <a:ext cx="6000791" cy="5104470"/>
          </a:xfrm>
          <a:prstGeom prst="rect">
            <a:avLst/>
          </a:prstGeom>
          <a:noFill/>
        </p:spPr>
      </p:pic>
    </p:spTree>
  </p:cSld>
  <p:clrMapOvr>
    <a:masterClrMapping/>
  </p:clrMapOvr>
  <p:transition>
    <p:pull dir="ld"/>
  </p:transition>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2"/>
          <p:cNvPicPr>
            <a:picLocks noChangeAspect="1" noChangeArrowheads="1"/>
          </p:cNvPicPr>
          <p:nvPr/>
        </p:nvPicPr>
        <p:blipFill>
          <a:blip r:embed="rId2"/>
          <a:srcRect/>
          <a:stretch>
            <a:fillRect/>
          </a:stretch>
        </p:blipFill>
        <p:spPr bwMode="auto">
          <a:xfrm>
            <a:off x="1142976" y="928670"/>
            <a:ext cx="1905000" cy="1895475"/>
          </a:xfrm>
          <a:prstGeom prst="rect">
            <a:avLst/>
          </a:prstGeom>
          <a:noFill/>
          <a:ln w="9525">
            <a:noFill/>
            <a:miter lim="800000"/>
            <a:headEnd/>
            <a:tailEnd/>
          </a:ln>
          <a:effectLst/>
        </p:spPr>
      </p:pic>
      <p:sp>
        <p:nvSpPr>
          <p:cNvPr id="3" name="Прямоугольник 2"/>
          <p:cNvSpPr/>
          <p:nvPr/>
        </p:nvSpPr>
        <p:spPr>
          <a:xfrm>
            <a:off x="2285984" y="3214686"/>
            <a:ext cx="2370008" cy="369332"/>
          </a:xfrm>
          <a:prstGeom prst="rect">
            <a:avLst/>
          </a:prstGeom>
        </p:spPr>
        <p:txBody>
          <a:bodyPr wrap="none">
            <a:spAutoFit/>
          </a:bodyPr>
          <a:lstStyle/>
          <a:p>
            <a:r>
              <a:rPr lang="ru-RU" dirty="0" smtClean="0"/>
              <a:t> Созвездие КОРМЫ </a:t>
            </a:r>
            <a:endParaRPr lang="ru-RU" dirty="0"/>
          </a:p>
        </p:txBody>
      </p:sp>
      <p:pic>
        <p:nvPicPr>
          <p:cNvPr id="47107" name="Picture 3"/>
          <p:cNvPicPr>
            <a:picLocks noChangeAspect="1" noChangeArrowheads="1"/>
          </p:cNvPicPr>
          <p:nvPr/>
        </p:nvPicPr>
        <p:blipFill>
          <a:blip r:embed="rId3"/>
          <a:srcRect/>
          <a:stretch>
            <a:fillRect/>
          </a:stretch>
        </p:blipFill>
        <p:spPr bwMode="auto">
          <a:xfrm>
            <a:off x="6500826" y="785794"/>
            <a:ext cx="1905000" cy="1695450"/>
          </a:xfrm>
          <a:prstGeom prst="rect">
            <a:avLst/>
          </a:prstGeom>
          <a:noFill/>
          <a:ln w="9525">
            <a:noFill/>
            <a:miter lim="800000"/>
            <a:headEnd/>
            <a:tailEnd/>
          </a:ln>
          <a:effectLst/>
        </p:spPr>
      </p:pic>
      <p:sp>
        <p:nvSpPr>
          <p:cNvPr id="5" name="Прямоугольник 4"/>
          <p:cNvSpPr/>
          <p:nvPr/>
        </p:nvSpPr>
        <p:spPr>
          <a:xfrm>
            <a:off x="6586633" y="3143248"/>
            <a:ext cx="2557367" cy="369332"/>
          </a:xfrm>
          <a:prstGeom prst="rect">
            <a:avLst/>
          </a:prstGeom>
        </p:spPr>
        <p:txBody>
          <a:bodyPr wrap="none">
            <a:spAutoFit/>
          </a:bodyPr>
          <a:lstStyle/>
          <a:p>
            <a:r>
              <a:rPr lang="ru-RU" dirty="0" smtClean="0"/>
              <a:t> Созвездие ПАРУСОВ</a:t>
            </a:r>
            <a:endParaRPr lang="ru-RU" dirty="0"/>
          </a:p>
        </p:txBody>
      </p:sp>
      <p:pic>
        <p:nvPicPr>
          <p:cNvPr id="6" name="Picture 2"/>
          <p:cNvPicPr>
            <a:picLocks noChangeAspect="1" noChangeArrowheads="1"/>
          </p:cNvPicPr>
          <p:nvPr/>
        </p:nvPicPr>
        <p:blipFill>
          <a:blip r:embed="rId4"/>
          <a:srcRect/>
          <a:stretch>
            <a:fillRect/>
          </a:stretch>
        </p:blipFill>
        <p:spPr bwMode="auto">
          <a:xfrm>
            <a:off x="3714744" y="4500570"/>
            <a:ext cx="1905000" cy="1771650"/>
          </a:xfrm>
          <a:prstGeom prst="rect">
            <a:avLst/>
          </a:prstGeom>
          <a:noFill/>
          <a:ln w="9525">
            <a:noFill/>
            <a:miter lim="800000"/>
            <a:headEnd/>
            <a:tailEnd/>
          </a:ln>
          <a:effectLst/>
        </p:spPr>
      </p:pic>
      <p:sp>
        <p:nvSpPr>
          <p:cNvPr id="7" name="Прямоугольник 6"/>
          <p:cNvSpPr/>
          <p:nvPr/>
        </p:nvSpPr>
        <p:spPr>
          <a:xfrm>
            <a:off x="6286512" y="5786454"/>
            <a:ext cx="1917641" cy="369332"/>
          </a:xfrm>
          <a:prstGeom prst="rect">
            <a:avLst/>
          </a:prstGeom>
        </p:spPr>
        <p:txBody>
          <a:bodyPr wrap="none">
            <a:spAutoFit/>
          </a:bodyPr>
          <a:lstStyle/>
          <a:p>
            <a:r>
              <a:rPr lang="ru-RU" dirty="0" smtClean="0"/>
              <a:t>созвездия Киля </a:t>
            </a:r>
            <a:endParaRPr lang="ru-RU" dirty="0"/>
          </a:p>
        </p:txBody>
      </p:sp>
    </p:spTree>
  </p:cSld>
  <p:clrMapOvr>
    <a:masterClrMapping/>
  </p:clrMapOvr>
  <p:transition>
    <p:pull dir="ld"/>
  </p:transition>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214290"/>
            <a:ext cx="8715436" cy="5539978"/>
          </a:xfrm>
          <a:prstGeom prst="rect">
            <a:avLst/>
          </a:prstGeom>
        </p:spPr>
        <p:txBody>
          <a:bodyPr wrap="square">
            <a:spAutoFit/>
          </a:bodyPr>
          <a:lstStyle/>
          <a:p>
            <a:r>
              <a:rPr lang="ru-RU" dirty="0" smtClean="0"/>
              <a:t> </a:t>
            </a:r>
            <a:r>
              <a:rPr lang="ru-RU" sz="1600" dirty="0" smtClean="0"/>
              <a:t>Киль, Корма и Паруса когда-то были одним созвездием, самым большим на Южной небесной полусфере. Называлось оно тогда Кораблем. Древние греки видели в нем корабль "Арго", на котором прославленные мифические герои под предводительством Ясона предприняли легендарный поход в Колхиду (на Кавказ) за золотым руном (см. о созвездии Овна). По всей Греции ходили слухи, что тот, кто владеет золотым руном, на всю жизнь обеспечит себя богатством, счастьем и бессмертной славой.</a:t>
            </a:r>
          </a:p>
          <a:p>
            <a:r>
              <a:rPr lang="ru-RU" sz="1600" dirty="0" smtClean="0"/>
              <a:t>   О корабле "Арго" и походе аргонавтов в мифологии существуют интереснейшие легенды.</a:t>
            </a:r>
          </a:p>
          <a:p>
            <a:r>
              <a:rPr lang="ru-RU" sz="1600" dirty="0" smtClean="0"/>
              <a:t>   Некогда в Фессалии на берегу синего моря был цветущий богатый город </a:t>
            </a:r>
            <a:r>
              <a:rPr lang="ru-RU" sz="1600" dirty="0" err="1" smtClean="0"/>
              <a:t>Иолк</a:t>
            </a:r>
            <a:r>
              <a:rPr lang="ru-RU" sz="1600" dirty="0" smtClean="0"/>
              <a:t>, где правил царь </a:t>
            </a:r>
            <a:r>
              <a:rPr lang="ru-RU" sz="1600" dirty="0" err="1" smtClean="0"/>
              <a:t>Эсон</a:t>
            </a:r>
            <a:r>
              <a:rPr lang="ru-RU" sz="1600" dirty="0" smtClean="0"/>
              <a:t>. Его брат </a:t>
            </a:r>
            <a:r>
              <a:rPr lang="ru-RU" sz="1600" dirty="0" err="1" smtClean="0"/>
              <a:t>Пелий</a:t>
            </a:r>
            <a:r>
              <a:rPr lang="ru-RU" sz="1600" dirty="0" smtClean="0"/>
              <a:t> отнял у него власть и вынудил </a:t>
            </a:r>
            <a:r>
              <a:rPr lang="ru-RU" sz="1600" dirty="0" err="1" smtClean="0"/>
              <a:t>Эсона</a:t>
            </a:r>
            <a:r>
              <a:rPr lang="ru-RU" sz="1600" dirty="0" smtClean="0"/>
              <a:t> с женой жить в качестве обыкновенного горожанина в одном из домов на окраине города. Прошло немного времени, и у </a:t>
            </a:r>
            <a:r>
              <a:rPr lang="ru-RU" sz="1600" dirty="0" err="1" smtClean="0"/>
              <a:t>Эсона</a:t>
            </a:r>
            <a:r>
              <a:rPr lang="ru-RU" sz="1600" dirty="0" smtClean="0"/>
              <a:t> родился сын - милый мальчуган с высоким лбом и живыми умными глазами. Обрадовался сыну </a:t>
            </a:r>
            <a:r>
              <a:rPr lang="ru-RU" sz="1600" dirty="0" err="1" smtClean="0"/>
              <a:t>Эсон</a:t>
            </a:r>
            <a:r>
              <a:rPr lang="ru-RU" sz="1600" dirty="0" smtClean="0"/>
              <a:t>, но одна мысль, как темное облако, омрачала его радость. Зная о жестокости </a:t>
            </a:r>
            <a:r>
              <a:rPr lang="ru-RU" sz="1600" dirty="0" err="1" smtClean="0"/>
              <a:t>Пелия</a:t>
            </a:r>
            <a:r>
              <a:rPr lang="ru-RU" sz="1600" dirty="0" smtClean="0"/>
              <a:t>, </a:t>
            </a:r>
            <a:r>
              <a:rPr lang="ru-RU" sz="1600" dirty="0" err="1" smtClean="0"/>
              <a:t>Эсон</a:t>
            </a:r>
            <a:r>
              <a:rPr lang="ru-RU" sz="1600" dirty="0" smtClean="0"/>
              <a:t> боялся, что он может убить его сына, опасаясь, что тот, когда вырастет, отнимет у него власть в Полке. Поэтому </a:t>
            </a:r>
            <a:r>
              <a:rPr lang="ru-RU" sz="1600" dirty="0" err="1" smtClean="0"/>
              <a:t>Эсон</a:t>
            </a:r>
            <a:r>
              <a:rPr lang="ru-RU" sz="1600" dirty="0" smtClean="0"/>
              <a:t> распустил слух, что ребенок умер сразу после рождения, а сам темной ночью незаметно отнес сына к горе </a:t>
            </a:r>
            <a:r>
              <a:rPr lang="ru-RU" sz="1600" dirty="0" err="1" smtClean="0"/>
              <a:t>Пелион</a:t>
            </a:r>
            <a:r>
              <a:rPr lang="ru-RU" sz="1600" dirty="0" smtClean="0"/>
              <a:t>. Там он передал мальчика мудрому кентавру </a:t>
            </a:r>
            <a:r>
              <a:rPr lang="ru-RU" sz="1600" dirty="0" err="1" smtClean="0"/>
              <a:t>Хирону</a:t>
            </a:r>
            <a:r>
              <a:rPr lang="ru-RU" sz="1600" dirty="0" smtClean="0"/>
              <a:t>, чтобы тот вырастил и воспитал его.</a:t>
            </a:r>
          </a:p>
          <a:p>
            <a:r>
              <a:rPr lang="ru-RU" sz="1600" dirty="0" smtClean="0"/>
              <a:t>   Двадцать лет </a:t>
            </a:r>
            <a:r>
              <a:rPr lang="ru-RU" sz="1600" dirty="0" err="1" smtClean="0"/>
              <a:t>Хирон</a:t>
            </a:r>
            <a:r>
              <a:rPr lang="ru-RU" sz="1600" dirty="0" smtClean="0"/>
              <a:t> учил сына </a:t>
            </a:r>
            <a:r>
              <a:rPr lang="ru-RU" sz="1600" dirty="0" err="1" smtClean="0"/>
              <a:t>Эсона</a:t>
            </a:r>
            <a:r>
              <a:rPr lang="ru-RU" sz="1600" dirty="0" smtClean="0"/>
              <a:t>, которому дал имя Ясон. Он научил его всем премудростям, умению обращаться с луком и копьем и игре на лире. Когда закончился срок обучения Ясона, он решил отправиться в </a:t>
            </a:r>
            <a:r>
              <a:rPr lang="ru-RU" sz="1600" dirty="0" err="1" smtClean="0"/>
              <a:t>Иолк</a:t>
            </a:r>
            <a:r>
              <a:rPr lang="ru-RU" sz="1600" dirty="0" smtClean="0"/>
              <a:t>, чтобы заставить жестокого </a:t>
            </a:r>
            <a:r>
              <a:rPr lang="ru-RU" sz="1600" dirty="0" err="1" smtClean="0"/>
              <a:t>Пелия</a:t>
            </a:r>
            <a:r>
              <a:rPr lang="ru-RU" sz="1600" dirty="0" smtClean="0"/>
              <a:t> отказаться от власти, которая по закону принадлежала Ясону.</a:t>
            </a:r>
            <a:endParaRPr lang="ru-RU" sz="1600" dirty="0"/>
          </a:p>
        </p:txBody>
      </p:sp>
    </p:spTree>
  </p:cSld>
  <p:clrMapOvr>
    <a:masterClrMapping/>
  </p:clrMapOvr>
  <p:transition>
    <p:pull dir="ld"/>
  </p:transition>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0"/>
            <a:ext cx="8786874" cy="6740307"/>
          </a:xfrm>
          <a:prstGeom prst="rect">
            <a:avLst/>
          </a:prstGeom>
        </p:spPr>
        <p:txBody>
          <a:bodyPr wrap="square">
            <a:spAutoFit/>
          </a:bodyPr>
          <a:lstStyle/>
          <a:p>
            <a:r>
              <a:rPr lang="ru-RU" sz="1600" dirty="0" smtClean="0"/>
              <a:t> Однажды утром, лишь только Гелиос на своей золотой колеснице показался на небе, Ясон отправился в Полк, а до него было </a:t>
            </a:r>
            <a:r>
              <a:rPr lang="ru-RU" sz="1600" dirty="0" err="1" smtClean="0"/>
              <a:t>неблизко</a:t>
            </a:r>
            <a:r>
              <a:rPr lang="ru-RU" sz="1600" dirty="0" smtClean="0"/>
              <a:t>. Шел он через поля и маслиновые рощи и, наконец, добрался до широкой бурной реки. Река разлилась от дождей, и ее мутные воды несли громадные камни и деревья. Остановился Ясон на берегу, чтобы посмотреть, есть ли где брод, но брода не было. В нескольких шагах от себя заметил Ясон сидящую на берегу дряхлую старуху, лицо которой сморщилось от старости, как печеное яблоко. Она со слезами на глазах умоляла Ясона перенести ее на другой берег. Не боясь бурного течения, Ясон со старухой на плечах вошел в мутную воду. Камни и деревья, которые влекла река, безжалостно ударяли его, но он продвигался вперед, не обращая на это внимания, стараясь идти так, чтобы ни камни, ни деревья не задели старуху. Ясон добрался до другого берега, снял с плеч старуху и сел отдохнуть. Только сейчас он заметил, что при переправе потерял одну сандалию. Оглянулся он на старуху, но и та исчезла. А вместо нее перед Ясоном предстала прекрасная богиня Гера и сказала ему, что она, желая испытать Ясона, превратилась в старуху. Убедившись в доброте, великодушии и смелости Ясона, Гера полюбила юношу и всегда приходила ему на помощь, когда его жизни угрожала опасность.</a:t>
            </a:r>
          </a:p>
          <a:p>
            <a:r>
              <a:rPr lang="ru-RU" sz="1600" dirty="0" smtClean="0"/>
              <a:t>   Пришел Ясон в </a:t>
            </a:r>
            <a:r>
              <a:rPr lang="ru-RU" sz="1600" dirty="0" err="1" smtClean="0"/>
              <a:t>Иолк</a:t>
            </a:r>
            <a:r>
              <a:rPr lang="ru-RU" sz="1600" dirty="0" smtClean="0"/>
              <a:t>. На площади его окружили жители города, восхищенные его мужественной красотой. Золотистые кудри спускались до плеч Ясона, и все подумали, что это сам бог Аполлон пришел в их город. Услышав о прибытии в город чужестранца, появился на площади и </a:t>
            </a:r>
            <a:r>
              <a:rPr lang="ru-RU" sz="1600" dirty="0" err="1" smtClean="0"/>
              <a:t>Пелий</a:t>
            </a:r>
            <a:r>
              <a:rPr lang="ru-RU" sz="1600" dirty="0" smtClean="0"/>
              <a:t> на своей золотой колеснице, в которую были запряжены буйные кони. Уступили горожане дорогу </a:t>
            </a:r>
            <a:r>
              <a:rPr lang="ru-RU" sz="1600" dirty="0" err="1" smtClean="0"/>
              <a:t>Пелию</a:t>
            </a:r>
            <a:r>
              <a:rPr lang="ru-RU" sz="1600" dirty="0" smtClean="0"/>
              <a:t>, чтобы мог он подойти к гостю. Приблизился он к Ясону, увидел, что у юноши обута лишь одна нога, и побледнел от страха. Вспомнил </a:t>
            </a:r>
            <a:r>
              <a:rPr lang="ru-RU" sz="1600" dirty="0" err="1" smtClean="0"/>
              <a:t>Пелий</a:t>
            </a:r>
            <a:r>
              <a:rPr lang="ru-RU" sz="1600" dirty="0" smtClean="0"/>
              <a:t> предсказание оракула, что он должен погибнуть от руки человека, который придет в </a:t>
            </a:r>
            <a:r>
              <a:rPr lang="ru-RU" sz="1600" dirty="0" err="1" smtClean="0"/>
              <a:t>Иолк</a:t>
            </a:r>
            <a:r>
              <a:rPr lang="ru-RU" sz="1600" dirty="0" smtClean="0"/>
              <a:t> с далеких гор и у которого будет обута лишь одна нога. С трудом царь </a:t>
            </a:r>
            <a:r>
              <a:rPr lang="ru-RU" sz="1600" dirty="0" err="1" smtClean="0"/>
              <a:t>Пелий</a:t>
            </a:r>
            <a:r>
              <a:rPr lang="ru-RU" sz="1600" dirty="0" smtClean="0"/>
              <a:t> скрыл свой страх и, внешне спокойный, спросил чужестранца: "Скажи мне, юноша, кто ты? Откуда пришел к нам и чего хочешь? Но только отвечай правду!"</a:t>
            </a:r>
            <a:endParaRPr lang="ru-RU" sz="1600" dirty="0"/>
          </a:p>
        </p:txBody>
      </p:sp>
    </p:spTree>
  </p:cSld>
  <p:clrMapOvr>
    <a:masterClrMapping/>
  </p:clrMapOvr>
  <p:transition>
    <p:pull dir="ld"/>
  </p:transition>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00034" y="0"/>
            <a:ext cx="8001040" cy="5909310"/>
          </a:xfrm>
          <a:prstGeom prst="rect">
            <a:avLst/>
          </a:prstGeom>
        </p:spPr>
        <p:txBody>
          <a:bodyPr wrap="square">
            <a:spAutoFit/>
          </a:bodyPr>
          <a:lstStyle/>
          <a:p>
            <a:r>
              <a:rPr lang="ru-RU" dirty="0" smtClean="0"/>
              <a:t> Ясон ему рассказал, что он сын </a:t>
            </a:r>
            <a:r>
              <a:rPr lang="ru-RU" dirty="0" err="1" smtClean="0"/>
              <a:t>Эсона</a:t>
            </a:r>
            <a:r>
              <a:rPr lang="ru-RU" dirty="0" smtClean="0"/>
              <a:t> и что </a:t>
            </a:r>
            <a:r>
              <a:rPr lang="ru-RU" dirty="0" err="1" smtClean="0"/>
              <a:t>Иолк</a:t>
            </a:r>
            <a:r>
              <a:rPr lang="ru-RU" dirty="0" smtClean="0"/>
              <a:t> - его родной город. И добавил, что мудрый кентавр </a:t>
            </a:r>
            <a:r>
              <a:rPr lang="ru-RU" dirty="0" err="1" smtClean="0"/>
              <a:t>Хирон</a:t>
            </a:r>
            <a:r>
              <a:rPr lang="ru-RU" dirty="0" smtClean="0"/>
              <a:t> научил его говорить только правду.</a:t>
            </a:r>
          </a:p>
          <a:p>
            <a:r>
              <a:rPr lang="ru-RU" dirty="0" smtClean="0"/>
              <a:t>   - Я пришел в свой родной город,- сказал далее Ясон царю </a:t>
            </a:r>
            <a:r>
              <a:rPr lang="ru-RU" dirty="0" err="1" smtClean="0"/>
              <a:t>Пелию</a:t>
            </a:r>
            <a:r>
              <a:rPr lang="ru-RU" dirty="0" smtClean="0"/>
              <a:t>,- чтобы ты вернул мне власть, которая мне принадлежит по закону. Я обещаю тебе, что сохраню за тобой все твое богатство и ты будешь жить в покое.</a:t>
            </a:r>
          </a:p>
          <a:p>
            <a:r>
              <a:rPr lang="ru-RU" dirty="0" smtClean="0"/>
              <a:t>   - Я согласен и отдам тебе власть над городом, но только в том случае, если ты исполнишь одно-единственное условие: боги вчера во сне открыли мне, что я могу отдать власть тому, кто принесет из Колхиды золотое руно!</a:t>
            </a:r>
          </a:p>
          <a:p>
            <a:r>
              <a:rPr lang="ru-RU" dirty="0" smtClean="0"/>
              <a:t>   - Я доставлю тебе золотое руно,- ответил Ясон,- но поклянись, что ты отдашь мне царство и все, что мне полагается по праву!</a:t>
            </a:r>
          </a:p>
          <a:p>
            <a:r>
              <a:rPr lang="ru-RU" dirty="0" smtClean="0"/>
              <a:t>   Поклялся царь </a:t>
            </a:r>
            <a:r>
              <a:rPr lang="ru-RU" dirty="0" err="1" smtClean="0"/>
              <a:t>Пелий</a:t>
            </a:r>
            <a:r>
              <a:rPr lang="ru-RU" dirty="0" smtClean="0"/>
              <a:t>, и на этом они расстались.</a:t>
            </a:r>
          </a:p>
          <a:p>
            <a:r>
              <a:rPr lang="ru-RU" dirty="0" smtClean="0"/>
              <a:t>   Всю ночь обдумывал Ясон, как ему добраться до далекой Колхиды и взять там золотое руно, а наутро отправился в </a:t>
            </a:r>
            <a:r>
              <a:rPr lang="ru-RU" dirty="0" err="1" smtClean="0"/>
              <a:t>Додону</a:t>
            </a:r>
            <a:r>
              <a:rPr lang="ru-RU" dirty="0" smtClean="0"/>
              <a:t> к оракулу Зевса. Там, среди густого леса, рос священный дуб с говорящими листьями. Ясон спросил у дуба, как ему добыть золотое руно. Затрепетали листья священного дуба. Вслушался Ясон в шум листвы и ясно услышал: "Только знаменитый корабельщик Аргос , сын </a:t>
            </a:r>
            <a:r>
              <a:rPr lang="ru-RU" dirty="0" err="1" smtClean="0"/>
              <a:t>Фрикса</a:t>
            </a:r>
            <a:r>
              <a:rPr lang="ru-RU" dirty="0" smtClean="0"/>
              <a:t> и </a:t>
            </a:r>
            <a:r>
              <a:rPr lang="ru-RU" dirty="0" err="1" smtClean="0"/>
              <a:t>Халкиопы</a:t>
            </a:r>
            <a:r>
              <a:rPr lang="ru-RU" dirty="0" smtClean="0"/>
              <a:t>, может построить тебе такой корабль, на котором ты переплывешь все моря и достигнешь Колхиды".</a:t>
            </a:r>
            <a:endParaRPr lang="ru-RU" dirty="0"/>
          </a:p>
        </p:txBody>
      </p:sp>
    </p:spTree>
  </p:cSld>
  <p:clrMapOvr>
    <a:masterClrMapping/>
  </p:clrMapOvr>
  <p:transition>
    <p:pull dir="ld"/>
  </p:transition>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0"/>
            <a:ext cx="8429668" cy="6463308"/>
          </a:xfrm>
          <a:prstGeom prst="rect">
            <a:avLst/>
          </a:prstGeom>
        </p:spPr>
        <p:txBody>
          <a:bodyPr wrap="square">
            <a:spAutoFit/>
          </a:bodyPr>
          <a:lstStyle/>
          <a:p>
            <a:r>
              <a:rPr lang="ru-RU" dirty="0" smtClean="0"/>
              <a:t>Вернулся Ясон в </a:t>
            </a:r>
            <a:r>
              <a:rPr lang="ru-RU" dirty="0" err="1" smtClean="0"/>
              <a:t>Иолк</a:t>
            </a:r>
            <a:r>
              <a:rPr lang="ru-RU" dirty="0" smtClean="0"/>
              <a:t>. Там, на тихом морском берегу, находилась корабельная мастерская Аргоса. Встретил Аргос Ясона как дорогого гостя и взялся построить такой корабль, какого еще никто не видел. Аргос попросил только, чтобы Ясон взял его с собой в Колхиду, чтобы навестить там свою мать и деда - царя </a:t>
            </a:r>
            <a:r>
              <a:rPr lang="ru-RU" dirty="0" err="1" smtClean="0"/>
              <a:t>Ээта</a:t>
            </a:r>
            <a:r>
              <a:rPr lang="ru-RU" dirty="0" smtClean="0"/>
              <a:t>.</a:t>
            </a:r>
          </a:p>
          <a:p>
            <a:r>
              <a:rPr lang="ru-RU" dirty="0" smtClean="0"/>
              <a:t>   Немедленно приступил мастер к работе, ведь поручение было не из легких. Нужно было построить большой корабль, чтобы на нем поместились все прославленные герои Греции. Поэтому он тоже отправился в </a:t>
            </a:r>
            <a:r>
              <a:rPr lang="ru-RU" dirty="0" err="1" smtClean="0"/>
              <a:t>Додону</a:t>
            </a:r>
            <a:r>
              <a:rPr lang="ru-RU" dirty="0" smtClean="0"/>
              <a:t> к священному дубу за советом. Дуб сказал Аргосу, чтобы тот отрубил от него одну ветвь и изваял из нее голову богини Геры, которую нужно поставить на носу корабля. А сам корабль следует строить из деревьев, росших в горах </a:t>
            </a:r>
            <a:r>
              <a:rPr lang="ru-RU" dirty="0" err="1" smtClean="0"/>
              <a:t>Пелиона</a:t>
            </a:r>
            <a:r>
              <a:rPr lang="ru-RU" dirty="0" smtClean="0"/>
              <a:t>, потому что они были прямыми, словно лучи Гелиоса, и росли высоко-высоко, до самых облаков, а их листья, согретые лучами Гелиоса, блестели золотисто-желтым цветом.</a:t>
            </a:r>
          </a:p>
          <a:p>
            <a:r>
              <a:rPr lang="ru-RU" dirty="0" smtClean="0"/>
              <a:t>   "Эти деревья,- сказал священный дуб,- не горят в огне, не гниют в воде и настолько легкие, что корабль, который ты выстроишь из них, можно будет переносить на руках туда, куда вам будет нужно".</a:t>
            </a:r>
          </a:p>
          <a:p>
            <a:r>
              <a:rPr lang="ru-RU" dirty="0" smtClean="0"/>
              <a:t>   Выполнил Аргос все советы священного дуба. Из деревьев, срубленных в рощах </a:t>
            </a:r>
            <a:r>
              <a:rPr lang="ru-RU" dirty="0" err="1" smtClean="0"/>
              <a:t>Пелиона</a:t>
            </a:r>
            <a:r>
              <a:rPr lang="ru-RU" dirty="0" smtClean="0"/>
              <a:t>, он построил огромный корабль, который был настолько легким, что он не плавал, а словно летал по морской шири. Потому-то его и назвали "Арго" ("быстрый, превосходный") по имени его создателя. На передней части корабля Аргос укрепил голову богини Геры, которую вырезал из ветви священного дуба.</a:t>
            </a:r>
            <a:endParaRPr lang="ru-RU" dirty="0"/>
          </a:p>
        </p:txBody>
      </p:sp>
    </p:spTree>
  </p:cSld>
  <p:clrMapOvr>
    <a:masterClrMapping/>
  </p:clrMapOvr>
  <p:transition>
    <p:pull dir="ld"/>
  </p:transition>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42828" y="0"/>
            <a:ext cx="9001172" cy="6524863"/>
          </a:xfrm>
          <a:prstGeom prst="rect">
            <a:avLst/>
          </a:prstGeom>
        </p:spPr>
        <p:txBody>
          <a:bodyPr wrap="square">
            <a:spAutoFit/>
          </a:bodyPr>
          <a:lstStyle/>
          <a:p>
            <a:r>
              <a:rPr lang="ru-RU" dirty="0" smtClean="0"/>
              <a:t> </a:t>
            </a:r>
            <a:r>
              <a:rPr lang="ru-RU" sz="1600" dirty="0" smtClean="0"/>
              <a:t>Как только корабль был готов, Ясон послал гонцов-скороходов по всей Греции, чтобы пригласить всех прославленных героев, его соучеников в школе </a:t>
            </a:r>
            <a:r>
              <a:rPr lang="ru-RU" sz="1600" dirty="0" err="1" smtClean="0"/>
              <a:t>Хирона</a:t>
            </a:r>
            <a:r>
              <a:rPr lang="ru-RU" sz="1600" dirty="0" smtClean="0"/>
              <a:t>, принять участие в походе за золотым руном.</a:t>
            </a:r>
          </a:p>
          <a:p>
            <a:r>
              <a:rPr lang="ru-RU" sz="1600" dirty="0" smtClean="0"/>
              <a:t>   Прошло немного времени, и в </a:t>
            </a:r>
            <a:r>
              <a:rPr lang="ru-RU" sz="1600" dirty="0" err="1" smtClean="0"/>
              <a:t>Иолк</a:t>
            </a:r>
            <a:r>
              <a:rPr lang="ru-RU" sz="1600" dirty="0" smtClean="0"/>
              <a:t> начали прибывать один за другим самые прославленные греческие герои. Первым появился Геркулес, а за ним два брата-близнеца </a:t>
            </a:r>
            <a:r>
              <a:rPr lang="ru-RU" sz="1600" dirty="0" err="1" smtClean="0"/>
              <a:t>Полидевк</a:t>
            </a:r>
            <a:r>
              <a:rPr lang="ru-RU" sz="1600" dirty="0" smtClean="0"/>
              <a:t> и Кастор, которые укрощали самые свирепые морские волны и были покровителями мореплавателей. Пришел в </a:t>
            </a:r>
            <a:r>
              <a:rPr lang="ru-RU" sz="1600" dirty="0" err="1" smtClean="0"/>
              <a:t>Иолк</a:t>
            </a:r>
            <a:r>
              <a:rPr lang="ru-RU" sz="1600" dirty="0" smtClean="0"/>
              <a:t> и Тесей, а вслед за ним появился </a:t>
            </a:r>
            <a:r>
              <a:rPr lang="ru-RU" sz="1600" dirty="0" err="1" smtClean="0"/>
              <a:t>Линкей</a:t>
            </a:r>
            <a:r>
              <a:rPr lang="ru-RU" sz="1600" dirty="0" smtClean="0"/>
              <a:t>, который был знаменит тем, что имел зоркие глаза: он видел не только то, что происходит на небе, укрытом темными облаками, но даже то, что происходит в глубине Земли. Прибыли и двое братьев, крылатые герои </a:t>
            </a:r>
            <a:r>
              <a:rPr lang="ru-RU" sz="1600" dirty="0" err="1" smtClean="0"/>
              <a:t>Калаид</a:t>
            </a:r>
            <a:r>
              <a:rPr lang="ru-RU" sz="1600" dirty="0" smtClean="0"/>
              <a:t> и Зет, сыновья бога ветров Борея. При безветрии, в штиль, они могли дуть так сильно, что корабль шел в том направлении, куда нужно было плыть героям.</a:t>
            </a:r>
          </a:p>
          <a:p>
            <a:r>
              <a:rPr lang="ru-RU" sz="1600" dirty="0" smtClean="0"/>
              <a:t>   Один за другим прибывали и другие герои: Мопс, понимавший язык птиц и угадывавший будущее; </a:t>
            </a:r>
            <a:r>
              <a:rPr lang="ru-RU" sz="1600" dirty="0" err="1" smtClean="0"/>
              <a:t>Ангей</a:t>
            </a:r>
            <a:r>
              <a:rPr lang="ru-RU" sz="1600" dirty="0" smtClean="0"/>
              <a:t>, который разбирался в движении звезд и светил; прибыл и корабельщик Аргос. Последним появился в </a:t>
            </a:r>
            <a:r>
              <a:rPr lang="ru-RU" sz="1600" dirty="0" err="1" smtClean="0"/>
              <a:t>Иолке</a:t>
            </a:r>
            <a:r>
              <a:rPr lang="ru-RU" sz="1600" dirty="0" smtClean="0"/>
              <a:t> Орфей. Его песни очаровывали и людей, и птиц, и даже дикие звери заслушивались его пением, деревья склоняли ветви, а горы радостно трепетали.</a:t>
            </a:r>
          </a:p>
          <a:p>
            <a:r>
              <a:rPr lang="ru-RU" sz="1600" dirty="0" smtClean="0"/>
              <a:t>   Собрались в </a:t>
            </a:r>
            <a:r>
              <a:rPr lang="ru-RU" sz="1600" dirty="0" err="1" smtClean="0"/>
              <a:t>Иолке</a:t>
            </a:r>
            <a:r>
              <a:rPr lang="ru-RU" sz="1600" dirty="0" smtClean="0"/>
              <a:t> все прославленные герои Греции. Сильные и стройные, прекрасные, как боги, они были окружены, почетом всеми жителями города, бесконечно удивленными смелостью людей, предпринявших полный неведомых опасностей далекий поход за золотым руном, которое должно обеспечить всеобщее счастье, когда будет доставлено в Полк.</a:t>
            </a:r>
          </a:p>
          <a:p>
            <a:r>
              <a:rPr lang="ru-RU" sz="1600" dirty="0" smtClean="0"/>
              <a:t>   Перед отплытием герои собрали совет, чтобы решить, кто будет предводителем. Предложили возглавить поход Геркулесу, но он отказался и выдвинул кандидатуру Ясона, который организовал этот поход в Колхиду. Все согласились с мнением Геркулеса, и Ясон был избран предводителем.</a:t>
            </a:r>
            <a:endParaRPr lang="ru-RU" sz="1600" dirty="0"/>
          </a:p>
        </p:txBody>
      </p:sp>
    </p:spTree>
  </p:cSld>
  <p:clrMapOvr>
    <a:masterClrMapping/>
  </p:clrMapOvr>
  <p:transition>
    <p:pull dir="ld"/>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000100" y="612845"/>
            <a:ext cx="5857900" cy="4247317"/>
          </a:xfrm>
          <a:prstGeom prst="rect">
            <a:avLst/>
          </a:prstGeom>
        </p:spPr>
        <p:txBody>
          <a:bodyPr wrap="square">
            <a:spAutoFit/>
          </a:bodyPr>
          <a:lstStyle/>
          <a:p>
            <a:r>
              <a:rPr lang="ru-RU" dirty="0" smtClean="0"/>
              <a:t> О созвездии Дракона в одной древней вавилонской легенде рассказывается так. Очень давно, когда еще не было ни Земли, ни Неба, существовали бог Мардук и чудовище </a:t>
            </a:r>
            <a:r>
              <a:rPr lang="ru-RU" dirty="0" err="1" smtClean="0"/>
              <a:t>Фиамат</a:t>
            </a:r>
            <a:r>
              <a:rPr lang="ru-RU" dirty="0" smtClean="0"/>
              <a:t>, от которого проистекали все беды. Бог Мардук начал с ним тяжелую борьбу, длившуюся много веков. Но, наконец, он убил </a:t>
            </a:r>
            <a:r>
              <a:rPr lang="ru-RU" dirty="0" err="1" smtClean="0"/>
              <a:t>Фиамата</a:t>
            </a:r>
            <a:r>
              <a:rPr lang="ru-RU" dirty="0" smtClean="0"/>
              <a:t>. Из его тела он сотворил Землю, а из шкуры, на которой блестели разноцветные бриллианты, сделал Небо со звездами. Теперь в ясную ночь над людьми сияют несметные сокровища небесных бриллиантов - звезд. Тысячелетия они украшают небосвод, и ни одна звезда не исчезла, потому что бог Мардук оставил на небе вечно бдящего Дракона, чтобы их стеречь. Дракон безостановочно вращается около небесного полюса и зорко стережет доверенные ему несметные сокровища небес.</a:t>
            </a:r>
            <a:endParaRPr lang="ru-RU" dirty="0"/>
          </a:p>
        </p:txBody>
      </p:sp>
    </p:spTree>
  </p:cSld>
  <p:clrMapOvr>
    <a:masterClrMapping/>
  </p:clrMapOvr>
  <p:transition>
    <p:pull dir="ld"/>
  </p:transition>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28596" y="0"/>
            <a:ext cx="7858164" cy="7232749"/>
          </a:xfrm>
          <a:prstGeom prst="rect">
            <a:avLst/>
          </a:prstGeom>
        </p:spPr>
        <p:txBody>
          <a:bodyPr wrap="square">
            <a:spAutoFit/>
          </a:bodyPr>
          <a:lstStyle/>
          <a:p>
            <a:r>
              <a:rPr lang="ru-RU" sz="1600" dirty="0" smtClean="0"/>
              <a:t> По обычаю, Ясону как предводителю перед отплытием нужно было совершить жертвоприношение богам, чтобы они покровительствовали участникам похода во время их длинного пути. Нашли белоснежного быка с огромными красивыми рогами. Схватил Ясон быка за рога и одним ударом меча свалил его на землю. Затем поднял и положил на жертвенник. Зажгли костер из сосновых веток. От сильного жара и огня жир быка стал капать в огонь. Дым жертвенника относил запах прямо к небу. И это было благоприятным знамением, наполнившим сердца героев и горожан радостью, потому что оно значило, что боги принимают жертвоприношение и будут покровительствовать плаванию аргонавтов до Колхиды. Орфей исполнил на лире гимн в честь отплывающих на "Арго" героев, которых горожане Полка назвали аргонавтами (плавающими на "Арго").</a:t>
            </a:r>
          </a:p>
          <a:p>
            <a:r>
              <a:rPr lang="ru-RU" sz="1600" dirty="0" smtClean="0"/>
              <a:t>   После жертвоприношения герои съели поджаренного быка в честь богов Олимпа. Они уже были под покровительством богов и начали приготовления к спуску корабля в море. Сама богиня Афина помогала им в этом и напутствовала их. Взяла их под свою защиту и богиня Гера, возлюбившая Ясона за то, что он перенес ее через бурную реку. А Аполлон предсказал героям полный успех и не оставлял их во время плавания до Колхиды.</a:t>
            </a:r>
          </a:p>
          <a:p>
            <a:r>
              <a:rPr lang="ru-RU" sz="1600" dirty="0" smtClean="0"/>
              <a:t>   Все было готово к отплытию. По команде Геры герои взошли на корабль, сели за весла, и Орфей на лире сыграл торжественный гимн. На востоке богиня Эос раскрыла ворота, из которых показался на своей золотой колеснице Гелиос. Все небо окрасилось в розовый цвет. В этот миг "Арго" стрелой помчался по синим водам бескрайнего моря. Собравшиеся на берегу горожане </a:t>
            </a:r>
            <a:r>
              <a:rPr lang="ru-RU" sz="1600" dirty="0" err="1" smtClean="0"/>
              <a:t>Иолка</a:t>
            </a:r>
            <a:r>
              <a:rPr lang="ru-RU" sz="1600" dirty="0" smtClean="0"/>
              <a:t> радостно махали руками на прощанье и желали героям счастливого плавания и благополучного возвращения. Даже жестокий царь </a:t>
            </a:r>
            <a:r>
              <a:rPr lang="ru-RU" sz="1600" dirty="0" err="1" smtClean="0"/>
              <a:t>Пелий</a:t>
            </a:r>
            <a:r>
              <a:rPr lang="ru-RU" sz="1600" dirty="0" smtClean="0"/>
              <a:t> махал рукой и радовался, что ненавистный Ясон и все герои Греции отправляются туда, откуда, по его мнению, никто не вернется живым. Только он тогда будет властвовать над всей Грецией.</a:t>
            </a:r>
            <a:endParaRPr lang="ru-RU" sz="1600" dirty="0"/>
          </a:p>
        </p:txBody>
      </p:sp>
    </p:spTree>
  </p:cSld>
  <p:clrMapOvr>
    <a:masterClrMapping/>
  </p:clrMapOvr>
  <p:transition>
    <p:pull dir="ld"/>
  </p:transition>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42828" y="214290"/>
            <a:ext cx="9001172" cy="5478423"/>
          </a:xfrm>
          <a:prstGeom prst="rect">
            <a:avLst/>
          </a:prstGeom>
        </p:spPr>
        <p:txBody>
          <a:bodyPr wrap="square">
            <a:spAutoFit/>
          </a:bodyPr>
          <a:lstStyle/>
          <a:p>
            <a:r>
              <a:rPr lang="ru-RU" sz="1400" dirty="0" smtClean="0"/>
              <a:t> Как чайка, летел корабль по синему морю, ласкаемый посланным богами попутным ветерком. И вот уже вдали в синеве остались родные прибрежные горы. Но среди морской шири </a:t>
            </a:r>
            <a:r>
              <a:rPr lang="ru-RU" sz="1400" dirty="0" err="1" smtClean="0"/>
              <a:t>Линкей</a:t>
            </a:r>
            <a:r>
              <a:rPr lang="ru-RU" sz="1400" dirty="0" smtClean="0"/>
              <a:t> заметил какой-то остров, утопавший в зелени и цветах. К нему понесся "Арго". Это был остров </a:t>
            </a:r>
            <a:r>
              <a:rPr lang="ru-RU" sz="1400" dirty="0" err="1" smtClean="0"/>
              <a:t>Лемнос</a:t>
            </a:r>
            <a:r>
              <a:rPr lang="ru-RU" sz="1400" dirty="0" smtClean="0"/>
              <a:t>, которым правила </a:t>
            </a:r>
            <a:r>
              <a:rPr lang="ru-RU" sz="1400" dirty="0" err="1" smtClean="0"/>
              <a:t>Гипсипила</a:t>
            </a:r>
            <a:r>
              <a:rPr lang="ru-RU" sz="1400" dirty="0" smtClean="0"/>
              <a:t>. На этом острове не было ни одного мужчины, потому что женщины острова перебили всех мужчин. Мало того, они не допускали никаких мужчин на свой остров. Но когда прибыли к ним прославленные герои, они, посоветовавшись, решили принять аргонавтов и пировали с ними несколько дней. Только Геркулес оставался на борту корабля. Он напомнил героям, что их ждет дальний путь, и упрекнул их за то, что они забыли о великой цели похода и проводят время в пиршествах. Опомнились после его слов аргонавты и тотчас вернулись на корабль.</a:t>
            </a:r>
          </a:p>
          <a:p>
            <a:r>
              <a:rPr lang="ru-RU" sz="1400" dirty="0" smtClean="0"/>
              <a:t>   Снова "Арго" помчался по необъятному простору вод к далекой Колхиде. Вскоре он достиг </a:t>
            </a:r>
            <a:r>
              <a:rPr lang="ru-RU" sz="1400" dirty="0" err="1" smtClean="0"/>
              <a:t>Пропонтиды</a:t>
            </a:r>
            <a:r>
              <a:rPr lang="ru-RU" sz="1400" dirty="0" smtClean="0"/>
              <a:t> (Мраморного моря). Когда корабль проплывал мимо полуострова </a:t>
            </a:r>
            <a:r>
              <a:rPr lang="ru-RU" sz="1400" dirty="0" err="1" smtClean="0"/>
              <a:t>Кизик</a:t>
            </a:r>
            <a:r>
              <a:rPr lang="ru-RU" sz="1400" dirty="0" smtClean="0"/>
              <a:t>, где жили </a:t>
            </a:r>
            <a:r>
              <a:rPr lang="ru-RU" sz="1400" dirty="0" err="1" smtClean="0"/>
              <a:t>долоны</a:t>
            </a:r>
            <a:r>
              <a:rPr lang="ru-RU" sz="1400" dirty="0" smtClean="0"/>
              <a:t> - потомки бога Посейдона, аргонавты решили зайти туда. Царь </a:t>
            </a:r>
            <a:r>
              <a:rPr lang="ru-RU" sz="1400" dirty="0" err="1" smtClean="0"/>
              <a:t>Кизика</a:t>
            </a:r>
            <a:r>
              <a:rPr lang="ru-RU" sz="1400" dirty="0" smtClean="0"/>
              <a:t> встретил их очень радушно, и целый день они провели у него, весело пируя. Радовался царь, видя в своем дворце прославленных героев Греции. Только они могли освободить его страну от </a:t>
            </a:r>
            <a:r>
              <a:rPr lang="ru-RU" sz="1400" dirty="0" err="1" smtClean="0"/>
              <a:t>шестируких</a:t>
            </a:r>
            <a:r>
              <a:rPr lang="ru-RU" sz="1400" dirty="0" smtClean="0"/>
              <a:t> великанов, которые время от времени устраивали набеги и опустошали его владения. Аргонавты провели ночь во дворце, а поутру отправились на корабль, чтобы продолжать плавание. Только поднялись они на корабль, как на противоположном берегу залива показались </a:t>
            </a:r>
            <a:r>
              <a:rPr lang="ru-RU" sz="1400" dirty="0" err="1" smtClean="0"/>
              <a:t>шестирукие</a:t>
            </a:r>
            <a:r>
              <a:rPr lang="ru-RU" sz="1400" dirty="0" smtClean="0"/>
              <a:t> великаны. Каждый из них держал двумя руками лук и стрелы, второй парой рук - острое копье и огромный щит, сверкавший ярче золота, а третьей парой великаны отламывали огромные скалы и бросали их в воду, чтобы преградить кораблю путь в открытое море. Со страшным шумом и грохотом камни и скалы обрушивались в море, поднимая высокие волны. Аргонавтам и их кораблю грозила опасность быть заваленными этими камнями. Тогда Геркулес схватил свой лук. На великанов посыпались стрелы, они пронзали их сердца, а другие герои в это время сражались копьями. Битва шла не на жизнь, а на смерть. Но у </a:t>
            </a:r>
            <a:r>
              <a:rPr lang="ru-RU" sz="1400" dirty="0" err="1" smtClean="0"/>
              <a:t>шестируких</a:t>
            </a:r>
            <a:r>
              <a:rPr lang="ru-RU" sz="1400" dirty="0" smtClean="0"/>
              <a:t> великанов было только по одному сердцу, и аргонавты всех их перебили. Так они спасли полуостров </a:t>
            </a:r>
            <a:r>
              <a:rPr lang="ru-RU" sz="1400" dirty="0" err="1" smtClean="0"/>
              <a:t>Кизик</a:t>
            </a:r>
            <a:r>
              <a:rPr lang="ru-RU" sz="1400" dirty="0" smtClean="0"/>
              <a:t> от страшного бедствия и продолжили свой путь.</a:t>
            </a:r>
            <a:endParaRPr lang="ru-RU" sz="1400" dirty="0"/>
          </a:p>
        </p:txBody>
      </p:sp>
    </p:spTree>
  </p:cSld>
  <p:clrMapOvr>
    <a:masterClrMapping/>
  </p:clrMapOvr>
  <p:transition>
    <p:pull dir="ld"/>
  </p:transition>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500042"/>
            <a:ext cx="9144064" cy="6001643"/>
          </a:xfrm>
          <a:prstGeom prst="rect">
            <a:avLst/>
          </a:prstGeom>
        </p:spPr>
        <p:txBody>
          <a:bodyPr wrap="square">
            <a:spAutoFit/>
          </a:bodyPr>
          <a:lstStyle/>
          <a:p>
            <a:r>
              <a:rPr lang="ru-RU" sz="1600" dirty="0" smtClean="0"/>
              <a:t> Целый день летел корабль по тихому и спокойному морю, и к вечеру аргонавты пристали к берегам </a:t>
            </a:r>
            <a:r>
              <a:rPr lang="ru-RU" sz="1600" dirty="0" err="1" smtClean="0"/>
              <a:t>Мизии</a:t>
            </a:r>
            <a:r>
              <a:rPr lang="ru-RU" sz="1600" dirty="0" smtClean="0"/>
              <a:t> , чтобы набрать воды и пищи. Геркулес, у которого сломалось весло, отправился в лес, выдернул с корнем стройную пихту и пошел обратно к кораблю. По дороге ему повстречался </a:t>
            </a:r>
            <a:r>
              <a:rPr lang="ru-RU" sz="1600" dirty="0" err="1" smtClean="0"/>
              <a:t>Полифем</a:t>
            </a:r>
            <a:r>
              <a:rPr lang="ru-RU" sz="1600" dirty="0" smtClean="0"/>
              <a:t> , который сказал, что Геркулеса разыскивал его оруженосец </a:t>
            </a:r>
            <a:r>
              <a:rPr lang="ru-RU" sz="1600" dirty="0" err="1" smtClean="0"/>
              <a:t>Гилас</a:t>
            </a:r>
            <a:r>
              <a:rPr lang="ru-RU" sz="1600" dirty="0" smtClean="0"/>
              <a:t>. Геркулес вместе с </a:t>
            </a:r>
            <a:r>
              <a:rPr lang="ru-RU" sz="1600" dirty="0" err="1" smtClean="0"/>
              <a:t>Полифемом</a:t>
            </a:r>
            <a:r>
              <a:rPr lang="ru-RU" sz="1600" dirty="0" smtClean="0"/>
              <a:t> отправился на поиски </a:t>
            </a:r>
            <a:r>
              <a:rPr lang="ru-RU" sz="1600" dirty="0" err="1" smtClean="0"/>
              <a:t>Гиласа</a:t>
            </a:r>
            <a:r>
              <a:rPr lang="ru-RU" sz="1600" dirty="0" smtClean="0"/>
              <a:t>.</a:t>
            </a:r>
          </a:p>
          <a:p>
            <a:r>
              <a:rPr lang="ru-RU" sz="1600" dirty="0" smtClean="0"/>
              <a:t>   Аргонавты вернулись на корабль с запасами воды и провизии. Когда на востоке поднялась утренняя звезда - признак близкого рассвета, они тронулись в путь, не заметив, что Геркулеса нет с ними. Только </a:t>
            </a:r>
            <a:r>
              <a:rPr lang="ru-RU" sz="1600" dirty="0" err="1" smtClean="0"/>
              <a:t>Теламон</a:t>
            </a:r>
            <a:r>
              <a:rPr lang="ru-RU" sz="1600" dirty="0" smtClean="0"/>
              <a:t>, верный друг Геркулеса, обнаружил, что его прославленный друг остался на берегу. Он осыпал упреками Ясона за то, что тот приказал отправляться без Геркулеса. Опомнился Ясон и тотчас приказал возвращаться обратно. Но в этот миг из морской пучины показался морской бог - прорицатель Главк. Он схватил "Арго" за нос, остановил корабль и сказал аргонавтам: "По воле Зевса, властелина богов и смертных, Геркулес должен вернуться обратно, чтобы отправиться к </a:t>
            </a:r>
            <a:r>
              <a:rPr lang="ru-RU" sz="1600" dirty="0" err="1" smtClean="0"/>
              <a:t>Еврисфею</a:t>
            </a:r>
            <a:r>
              <a:rPr lang="ru-RU" sz="1600" dirty="0" smtClean="0"/>
              <a:t> и выполнить его двенадцать поручений. А вы продолжайте поход без Геркулеса!« </a:t>
            </a:r>
          </a:p>
          <a:p>
            <a:r>
              <a:rPr lang="ru-RU" sz="1600" dirty="0" smtClean="0"/>
              <a:t>   Аргонавты примирились с волей громовержца и продолжили свой путь. Они достигли берегов Фракии и вышли на берег, чтобы пополнить запасы воды и пищи. Неподалеку они заметили хижину и направились к ней. На пороге хижины показался слепой старец. Он был так изможден, что от слабости упал у ног героев. Подняли его аргонавты, усадили и спросили, кто он такой и почему так ослаб.</a:t>
            </a:r>
          </a:p>
          <a:p>
            <a:r>
              <a:rPr lang="ru-RU" sz="1600" dirty="0" smtClean="0"/>
              <a:t>   - Я </a:t>
            </a:r>
            <a:r>
              <a:rPr lang="ru-RU" sz="1600" dirty="0" err="1" smtClean="0"/>
              <a:t>Финей</a:t>
            </a:r>
            <a:r>
              <a:rPr lang="ru-RU" sz="1600" dirty="0" smtClean="0"/>
              <a:t>, сын </a:t>
            </a:r>
            <a:r>
              <a:rPr lang="ru-RU" sz="1600" dirty="0" err="1" smtClean="0"/>
              <a:t>Агенора</a:t>
            </a:r>
            <a:r>
              <a:rPr lang="ru-RU" sz="1600" dirty="0" smtClean="0"/>
              <a:t>. Был я царем Фракии, но бог Аполлон наказал меня за мои грехи даром прорицания. Я открывал людям тайны Зевса. Разгневался Аполлон и ослепил меня, а боги посылают ко мне каждый день гарпий (полуптиц-полуженщин). Как только я приготовлю себе еду и хочу её съесть, прилетают гарпии, пожирают все и улетают, оставляя невыносимое зловоние. Поэтому я и умираю от голода и слабости.</a:t>
            </a:r>
            <a:endParaRPr lang="ru-RU" sz="1600" dirty="0"/>
          </a:p>
        </p:txBody>
      </p:sp>
    </p:spTree>
  </p:cSld>
  <p:clrMapOvr>
    <a:masterClrMapping/>
  </p:clrMapOvr>
  <p:transition>
    <p:pull dir="ld"/>
  </p:transition>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14250" y="117693"/>
            <a:ext cx="8929750" cy="6740307"/>
          </a:xfrm>
          <a:prstGeom prst="rect">
            <a:avLst/>
          </a:prstGeom>
        </p:spPr>
        <p:txBody>
          <a:bodyPr wrap="square">
            <a:spAutoFit/>
          </a:bodyPr>
          <a:lstStyle/>
          <a:p>
            <a:r>
              <a:rPr lang="ru-RU" dirty="0" smtClean="0"/>
              <a:t> Дальше, едва переводя дыхание, </a:t>
            </a:r>
            <a:r>
              <a:rPr lang="ru-RU" dirty="0" err="1" smtClean="0"/>
              <a:t>Финей</a:t>
            </a:r>
            <a:r>
              <a:rPr lang="ru-RU" dirty="0" smtClean="0"/>
              <a:t> рассказал, что по воле богов от этой напасти его могут избавить только аргонавты, когда они придут к нему. Среди них должны быть двое крылатых сыновей Борея - Зет и </a:t>
            </a:r>
            <a:r>
              <a:rPr lang="ru-RU" dirty="0" err="1" smtClean="0"/>
              <a:t>Калаид</a:t>
            </a:r>
            <a:r>
              <a:rPr lang="ru-RU" dirty="0" smtClean="0"/>
              <a:t>. </a:t>
            </a:r>
            <a:r>
              <a:rPr lang="ru-RU" dirty="0" err="1" smtClean="0"/>
              <a:t>Финей</a:t>
            </a:r>
            <a:r>
              <a:rPr lang="ru-RU" dirty="0" smtClean="0"/>
              <a:t> спросил, есть ли среди аргонавтов братья </a:t>
            </a:r>
            <a:r>
              <a:rPr lang="ru-RU" dirty="0" err="1" smtClean="0"/>
              <a:t>Бореады</a:t>
            </a:r>
            <a:r>
              <a:rPr lang="ru-RU" dirty="0" smtClean="0"/>
              <a:t>, и очень обрадовался, когда узнал, что и они прибыли на корабле. Они сами подтвердили, что избавят его от несчастья: ведь он был женат на их сестре Клеопатре.</a:t>
            </a:r>
          </a:p>
          <a:p>
            <a:r>
              <a:rPr lang="ru-RU" dirty="0" smtClean="0"/>
              <a:t>   Не только </a:t>
            </a:r>
            <a:r>
              <a:rPr lang="ru-RU" dirty="0" err="1" smtClean="0"/>
              <a:t>Финей</a:t>
            </a:r>
            <a:r>
              <a:rPr lang="ru-RU" dirty="0" smtClean="0"/>
              <a:t> был голоден, проголодались к ,тому времени и аргонавты. Они приготовили богатую трапезу из различных яств и волшебного вина. Но только </a:t>
            </a:r>
            <a:r>
              <a:rPr lang="ru-RU" dirty="0" err="1" smtClean="0"/>
              <a:t>Финей</a:t>
            </a:r>
            <a:r>
              <a:rPr lang="ru-RU" dirty="0" smtClean="0"/>
              <a:t> возлег у стола и потянулся за куском жареного быка, как прилетели гарпии. Несмотря на присутствие аргонавтов, они сожрали все и улетели, оставив после себя страшный смрад. Но сыновья Борея - Зет и </a:t>
            </a:r>
            <a:r>
              <a:rPr lang="ru-RU" dirty="0" err="1" smtClean="0"/>
              <a:t>Калаид</a:t>
            </a:r>
            <a:r>
              <a:rPr lang="ru-RU" dirty="0" smtClean="0"/>
              <a:t> - бросились за ними в погоню на своих могучих крыльях. Они настигли гарпий только на </a:t>
            </a:r>
            <a:r>
              <a:rPr lang="ru-RU" dirty="0" err="1" smtClean="0"/>
              <a:t>Плотийских</a:t>
            </a:r>
            <a:r>
              <a:rPr lang="ru-RU" dirty="0" smtClean="0"/>
              <a:t> островах. </a:t>
            </a:r>
            <a:r>
              <a:rPr lang="ru-RU" dirty="0" err="1" smtClean="0"/>
              <a:t>Бореады</a:t>
            </a:r>
            <a:r>
              <a:rPr lang="ru-RU" dirty="0" smtClean="0"/>
              <a:t> выхватили свои острые мечи и набросились на страшных гарпий. В этот миг перед братьями появилась вестница богов богиня Ирида и передала им волю богов: оставить гарпий живыми, потому что боги решили, что гарпии никогда больше не обеспокоят </a:t>
            </a:r>
            <a:r>
              <a:rPr lang="ru-RU" dirty="0" err="1" smtClean="0"/>
              <a:t>Финея</a:t>
            </a:r>
            <a:r>
              <a:rPr lang="ru-RU" dirty="0" smtClean="0"/>
              <a:t>. С тех пор </a:t>
            </a:r>
            <a:r>
              <a:rPr lang="ru-RU" dirty="0" err="1" smtClean="0"/>
              <a:t>Плотийские</a:t>
            </a:r>
            <a:r>
              <a:rPr lang="ru-RU" dirty="0" smtClean="0"/>
              <a:t> острова стали называть </a:t>
            </a:r>
            <a:r>
              <a:rPr lang="ru-RU" dirty="0" err="1" smtClean="0"/>
              <a:t>Строфадами</a:t>
            </a:r>
            <a:r>
              <a:rPr lang="ru-RU" dirty="0" smtClean="0"/>
              <a:t>, т. е. островами возвращения.</a:t>
            </a:r>
          </a:p>
          <a:p>
            <a:r>
              <a:rPr lang="ru-RU" dirty="0" smtClean="0"/>
              <a:t>   Вернулись Зет и </a:t>
            </a:r>
            <a:r>
              <a:rPr lang="ru-RU" dirty="0" err="1" smtClean="0"/>
              <a:t>Калаид</a:t>
            </a:r>
            <a:r>
              <a:rPr lang="ru-RU" dirty="0" smtClean="0"/>
              <a:t> обратно. Аргонавты приготовили новую трапезу, еще более обильную, и </a:t>
            </a:r>
            <a:r>
              <a:rPr lang="ru-RU" dirty="0" err="1" smtClean="0"/>
              <a:t>Финей</a:t>
            </a:r>
            <a:r>
              <a:rPr lang="ru-RU" dirty="0" smtClean="0"/>
              <a:t> в первый раз наелся досыта. Утолив страшный голод, он раскрыл аргонавтам, какие опасности им нужно будет преодолеть на пути в Колхиду. </a:t>
            </a:r>
            <a:r>
              <a:rPr lang="ru-RU" dirty="0" err="1" smtClean="0"/>
              <a:t>Финей</a:t>
            </a:r>
            <a:r>
              <a:rPr lang="ru-RU" dirty="0" smtClean="0"/>
              <a:t> посоветовал им по прибытии туда принести жертвоприношение богине любви Афродите и попросить ее о помощи. Только с ее помощью мог Ясон добыть </a:t>
            </a:r>
            <a:r>
              <a:rPr lang="ru-RU" smtClean="0"/>
              <a:t>золотое руно…..</a:t>
            </a:r>
            <a:endParaRPr lang="ru-RU" dirty="0"/>
          </a:p>
        </p:txBody>
      </p:sp>
    </p:spTree>
  </p:cSld>
  <p:clrMapOvr>
    <a:masterClrMapping/>
  </p:clrMapOvr>
  <p:transition>
    <p:pull dir="ld"/>
  </p:transition>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285984" y="3571876"/>
            <a:ext cx="4714876" cy="369332"/>
          </a:xfrm>
          <a:prstGeom prst="rect">
            <a:avLst/>
          </a:prstGeom>
        </p:spPr>
        <p:txBody>
          <a:bodyPr wrap="square">
            <a:spAutoFit/>
          </a:bodyPr>
          <a:lstStyle/>
          <a:p>
            <a:r>
              <a:rPr lang="en-US" dirty="0" smtClean="0"/>
              <a:t>http://www.prao.ru/Constellations/mif/kil.html</a:t>
            </a:r>
            <a:endParaRPr lang="ru-RU" dirty="0"/>
          </a:p>
        </p:txBody>
      </p:sp>
      <p:sp>
        <p:nvSpPr>
          <p:cNvPr id="3" name="TextBox 2"/>
          <p:cNvSpPr txBox="1"/>
          <p:nvPr/>
        </p:nvSpPr>
        <p:spPr>
          <a:xfrm>
            <a:off x="785786" y="2000240"/>
            <a:ext cx="6929486" cy="369332"/>
          </a:xfrm>
          <a:prstGeom prst="rect">
            <a:avLst/>
          </a:prstGeom>
          <a:noFill/>
        </p:spPr>
        <p:txBody>
          <a:bodyPr wrap="square" rtlCol="0">
            <a:spAutoFit/>
          </a:bodyPr>
          <a:lstStyle/>
          <a:p>
            <a:r>
              <a:rPr lang="ru-RU" dirty="0" smtClean="0"/>
              <a:t>Продолжение см.на сайте:</a:t>
            </a:r>
            <a:endParaRPr lang="ru-RU" dirty="0"/>
          </a:p>
        </p:txBody>
      </p:sp>
    </p:spTree>
  </p:cSld>
  <p:clrMapOvr>
    <a:masterClrMapping/>
  </p:clrMapOvr>
  <p:transition>
    <p:pull dir="l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14282" y="357166"/>
            <a:ext cx="8929718" cy="707886"/>
          </a:xfrm>
          <a:prstGeom prst="rect">
            <a:avLst/>
          </a:prstGeom>
        </p:spPr>
        <p:txBody>
          <a:bodyPr wrap="square">
            <a:spAutoFit/>
          </a:bodyPr>
          <a:lstStyle/>
          <a:p>
            <a:r>
              <a:rPr lang="ru-RU" sz="4000" dirty="0" smtClean="0"/>
              <a:t>ПЕРСЕЙ, </a:t>
            </a:r>
            <a:r>
              <a:rPr lang="ru-RU" sz="4000" dirty="0" smtClean="0"/>
              <a:t>ПЕГАС и </a:t>
            </a:r>
            <a:r>
              <a:rPr lang="ru-RU" sz="4000" dirty="0" smtClean="0"/>
              <a:t>МАЛЫЙ КОНЬ</a:t>
            </a:r>
            <a:endParaRPr lang="ru-RU" sz="4000" dirty="0"/>
          </a:p>
        </p:txBody>
      </p:sp>
      <p:pic>
        <p:nvPicPr>
          <p:cNvPr id="8194" name="Picture 2"/>
          <p:cNvPicPr>
            <a:picLocks noChangeAspect="1" noChangeArrowheads="1"/>
          </p:cNvPicPr>
          <p:nvPr/>
        </p:nvPicPr>
        <p:blipFill>
          <a:blip r:embed="rId2"/>
          <a:srcRect/>
          <a:stretch>
            <a:fillRect/>
          </a:stretch>
        </p:blipFill>
        <p:spPr bwMode="auto">
          <a:xfrm>
            <a:off x="500034" y="1285860"/>
            <a:ext cx="1905000" cy="1781175"/>
          </a:xfrm>
          <a:prstGeom prst="rect">
            <a:avLst/>
          </a:prstGeom>
          <a:noFill/>
          <a:ln w="9525">
            <a:noFill/>
            <a:miter lim="800000"/>
            <a:headEnd/>
            <a:tailEnd/>
          </a:ln>
          <a:effectLst/>
        </p:spPr>
      </p:pic>
      <p:sp>
        <p:nvSpPr>
          <p:cNvPr id="5" name="TextBox 4"/>
          <p:cNvSpPr txBox="1"/>
          <p:nvPr/>
        </p:nvSpPr>
        <p:spPr>
          <a:xfrm>
            <a:off x="357158" y="3357562"/>
            <a:ext cx="2428892" cy="369332"/>
          </a:xfrm>
          <a:prstGeom prst="rect">
            <a:avLst/>
          </a:prstGeom>
          <a:noFill/>
        </p:spPr>
        <p:txBody>
          <a:bodyPr wrap="square" rtlCol="0">
            <a:spAutoFit/>
          </a:bodyPr>
          <a:lstStyle/>
          <a:p>
            <a:r>
              <a:rPr lang="ru-RU" dirty="0" smtClean="0"/>
              <a:t>Созвездие Персея</a:t>
            </a:r>
            <a:endParaRPr lang="ru-RU" dirty="0"/>
          </a:p>
        </p:txBody>
      </p:sp>
      <p:pic>
        <p:nvPicPr>
          <p:cNvPr id="7170" name="Picture 2" descr="C:\Users\Максименко Анатолий\Desktop\Рисунок10.jpg"/>
          <p:cNvPicPr>
            <a:picLocks noChangeAspect="1" noChangeArrowheads="1"/>
          </p:cNvPicPr>
          <p:nvPr/>
        </p:nvPicPr>
        <p:blipFill>
          <a:blip r:embed="rId3"/>
          <a:srcRect/>
          <a:stretch>
            <a:fillRect/>
          </a:stretch>
        </p:blipFill>
        <p:spPr bwMode="auto">
          <a:xfrm>
            <a:off x="3000364" y="1928802"/>
            <a:ext cx="5710264" cy="4749130"/>
          </a:xfrm>
          <a:prstGeom prst="rect">
            <a:avLst/>
          </a:prstGeom>
          <a:noFill/>
        </p:spPr>
      </p:pic>
    </p:spTree>
  </p:cSld>
  <p:clrMapOvr>
    <a:masterClrMapping/>
  </p:clrMapOvr>
  <p:transition>
    <p:pull dir="ld"/>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928662" y="5429264"/>
            <a:ext cx="4143404" cy="369332"/>
          </a:xfrm>
          <a:prstGeom prst="rect">
            <a:avLst/>
          </a:prstGeom>
          <a:noFill/>
        </p:spPr>
        <p:txBody>
          <a:bodyPr wrap="square" rtlCol="0">
            <a:spAutoFit/>
          </a:bodyPr>
          <a:lstStyle/>
          <a:p>
            <a:r>
              <a:rPr lang="ru-RU" dirty="0" smtClean="0"/>
              <a:t>Созвездие Пегаса</a:t>
            </a:r>
            <a:endParaRPr lang="ru-RU" dirty="0"/>
          </a:p>
        </p:txBody>
      </p:sp>
      <p:pic>
        <p:nvPicPr>
          <p:cNvPr id="8194" name="Picture 2" descr="C:\Users\Максименко Анатолий\Desktop\Рисунок11.jpg"/>
          <p:cNvPicPr>
            <a:picLocks noChangeAspect="1" noChangeArrowheads="1"/>
          </p:cNvPicPr>
          <p:nvPr/>
        </p:nvPicPr>
        <p:blipFill>
          <a:blip r:embed="rId2"/>
          <a:srcRect/>
          <a:stretch>
            <a:fillRect/>
          </a:stretch>
        </p:blipFill>
        <p:spPr bwMode="auto">
          <a:xfrm>
            <a:off x="785787" y="175373"/>
            <a:ext cx="5648352" cy="4853827"/>
          </a:xfrm>
          <a:prstGeom prst="rect">
            <a:avLst/>
          </a:prstGeom>
          <a:noFill/>
        </p:spPr>
      </p:pic>
    </p:spTree>
  </p:cSld>
  <p:clrMapOvr>
    <a:masterClrMapping/>
  </p:clrMapOvr>
  <p:transition>
    <p:pull dir="ld"/>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28596" y="0"/>
            <a:ext cx="7858164" cy="5355312"/>
          </a:xfrm>
          <a:prstGeom prst="rect">
            <a:avLst/>
          </a:prstGeom>
        </p:spPr>
        <p:txBody>
          <a:bodyPr wrap="square">
            <a:spAutoFit/>
          </a:bodyPr>
          <a:lstStyle/>
          <a:p>
            <a:r>
              <a:rPr lang="ru-RU" dirty="0" smtClean="0"/>
              <a:t> Крылатый конь Пегас стал символом поэтического творческого вдохновения. Каждую весну и лето на склонах поросшего густыми лесами Геликона, там, где таинственно журчат священные воды Иппокрены, на высоком Парнасе около кристально чистых вод Кастальского ключа бог Аполлон предводительствует танцами девяти муз. Прекрасные и вечно юные музы, дочери Зевса и богини памяти Мнемозины, были постоянными спутницами Аполлона. Он аккомпанировал их песням на своей золотой лире, и от этих песен качались горы. Закачалась и гора Геликон, но бог Посейдон приказал, чтобы она была тотчас же успокоена. И одним ударом копыта Пегас прекратил качание горы Геликон. На том месте, где Пегас ударил копытом, пробился источник Иппокрены (источник коня) - источник муз - вдохновительниц и покровительниц поэзии, искусств и науки. Музы пели и танцевали и на вершине Парнаса, у подножия которого находился волшебный Кастальский ключ. Тому, кто имел счастье пить воду из этого ключа, музы дарили поэтическое вдохновение и творческие силы, не оставлявшие человека в течение всей его жизни. Но добраться до этого источника можно было только с помощью крылатого коня Пегаса, так как волшебный ключ находился высоко на Парнасе. Так, выражение "оседлать Пегаса" стало символом творческих сил и вдохновения.</a:t>
            </a:r>
            <a:endParaRPr lang="ru-RU" dirty="0"/>
          </a:p>
        </p:txBody>
      </p:sp>
    </p:spTree>
  </p:cSld>
  <p:clrMapOvr>
    <a:masterClrMapping/>
  </p:clrMapOvr>
  <p:transition>
    <p:pull dir="ld"/>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a:srcRect/>
          <a:stretch>
            <a:fillRect/>
          </a:stretch>
        </p:blipFill>
        <p:spPr bwMode="auto">
          <a:xfrm>
            <a:off x="1142976" y="714356"/>
            <a:ext cx="1905000" cy="1924050"/>
          </a:xfrm>
          <a:prstGeom prst="rect">
            <a:avLst/>
          </a:prstGeom>
          <a:noFill/>
          <a:ln w="9525">
            <a:noFill/>
            <a:miter lim="800000"/>
            <a:headEnd/>
            <a:tailEnd/>
          </a:ln>
          <a:effectLst/>
        </p:spPr>
      </p:pic>
      <p:sp>
        <p:nvSpPr>
          <p:cNvPr id="3" name="TextBox 2"/>
          <p:cNvSpPr txBox="1"/>
          <p:nvPr/>
        </p:nvSpPr>
        <p:spPr>
          <a:xfrm>
            <a:off x="428596" y="3286124"/>
            <a:ext cx="3000396" cy="369332"/>
          </a:xfrm>
          <a:prstGeom prst="rect">
            <a:avLst/>
          </a:prstGeom>
          <a:noFill/>
        </p:spPr>
        <p:txBody>
          <a:bodyPr wrap="square" rtlCol="0">
            <a:spAutoFit/>
          </a:bodyPr>
          <a:lstStyle/>
          <a:p>
            <a:r>
              <a:rPr lang="ru-RU" dirty="0" smtClean="0"/>
              <a:t>Созвездие Малый Конь</a:t>
            </a:r>
            <a:endParaRPr lang="ru-RU" dirty="0"/>
          </a:p>
        </p:txBody>
      </p:sp>
      <p:pic>
        <p:nvPicPr>
          <p:cNvPr id="9218" name="Picture 2" descr="C:\Users\Максименко Анатолий\Desktop\Рисунок12.jpg"/>
          <p:cNvPicPr>
            <a:picLocks noChangeAspect="1" noChangeArrowheads="1"/>
          </p:cNvPicPr>
          <p:nvPr/>
        </p:nvPicPr>
        <p:blipFill>
          <a:blip r:embed="rId3"/>
          <a:srcRect/>
          <a:stretch>
            <a:fillRect/>
          </a:stretch>
        </p:blipFill>
        <p:spPr bwMode="auto">
          <a:xfrm>
            <a:off x="3428992" y="2214554"/>
            <a:ext cx="5286412" cy="4485440"/>
          </a:xfrm>
          <a:prstGeom prst="rect">
            <a:avLst/>
          </a:prstGeom>
          <a:noFill/>
        </p:spPr>
      </p:pic>
    </p:spTree>
  </p:cSld>
  <p:clrMapOvr>
    <a:masterClrMapping/>
  </p:clrMapOvr>
  <p:transition>
    <p:pull dir="ld"/>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0"/>
            <a:ext cx="8286792" cy="5355312"/>
          </a:xfrm>
          <a:prstGeom prst="rect">
            <a:avLst/>
          </a:prstGeom>
        </p:spPr>
        <p:txBody>
          <a:bodyPr wrap="square">
            <a:spAutoFit/>
          </a:bodyPr>
          <a:lstStyle/>
          <a:p>
            <a:r>
              <a:rPr lang="ru-RU" dirty="0" smtClean="0"/>
              <a:t> миф  о Персее, как только он отрубил голову Медузы, из ее туловища появился крылатый конь Пегас. Персей тут же сел на него, и они умчались с острова горгон.</a:t>
            </a:r>
          </a:p>
          <a:p>
            <a:r>
              <a:rPr lang="ru-RU" dirty="0" smtClean="0"/>
              <a:t>   Греческая мифология связывает Пегаса с подвигами многих героев. Одним из них </a:t>
            </a:r>
            <a:r>
              <a:rPr lang="ru-RU" dirty="0" err="1" smtClean="0"/>
              <a:t>являетя</a:t>
            </a:r>
            <a:r>
              <a:rPr lang="ru-RU" dirty="0" smtClean="0"/>
              <a:t> </a:t>
            </a:r>
            <a:r>
              <a:rPr lang="ru-RU" dirty="0" err="1" smtClean="0"/>
              <a:t>Беллерофонт</a:t>
            </a:r>
            <a:r>
              <a:rPr lang="ru-RU" dirty="0" smtClean="0"/>
              <a:t>.</a:t>
            </a:r>
          </a:p>
          <a:p>
            <a:r>
              <a:rPr lang="ru-RU" dirty="0" smtClean="0"/>
              <a:t>   У бога ветров Эола был сын Сизиф, который основал город Коринф и долгое время правил в нем. После его смерти царем Коринфа стал его сын Главк, у которого был сын </a:t>
            </a:r>
            <a:r>
              <a:rPr lang="ru-RU" dirty="0" err="1" smtClean="0"/>
              <a:t>Гиппоной</a:t>
            </a:r>
            <a:r>
              <a:rPr lang="ru-RU" dirty="0" smtClean="0"/>
              <a:t>, или </a:t>
            </a:r>
            <a:r>
              <a:rPr lang="ru-RU" dirty="0" err="1" smtClean="0"/>
              <a:t>Беллерофонт</a:t>
            </a:r>
            <a:r>
              <a:rPr lang="ru-RU" dirty="0" smtClean="0"/>
              <a:t>,- один из самых больших героев Греции.</a:t>
            </a:r>
          </a:p>
          <a:p>
            <a:r>
              <a:rPr lang="ru-RU" dirty="0" smtClean="0"/>
              <a:t>   Еще юношей он своей красотой и мужеством не уступал бессмертным богам. Но </a:t>
            </a:r>
            <a:r>
              <a:rPr lang="ru-RU" dirty="0" err="1" smtClean="0"/>
              <a:t>Гиппоной</a:t>
            </a:r>
            <a:r>
              <a:rPr lang="ru-RU" dirty="0" smtClean="0"/>
              <a:t> не мог оставаться в Коринфе, так как во время состязаний он случайно убил коринфянина </a:t>
            </a:r>
            <a:r>
              <a:rPr lang="ru-RU" dirty="0" err="1" smtClean="0"/>
              <a:t>Беллера</a:t>
            </a:r>
            <a:r>
              <a:rPr lang="ru-RU" dirty="0" smtClean="0"/>
              <a:t> (отсюда и его второе имя </a:t>
            </a:r>
            <a:r>
              <a:rPr lang="ru-RU" dirty="0" err="1" smtClean="0"/>
              <a:t>Беллерофонт</a:t>
            </a:r>
            <a:r>
              <a:rPr lang="ru-RU" dirty="0" smtClean="0"/>
              <a:t> - убийца </a:t>
            </a:r>
            <a:r>
              <a:rPr lang="ru-RU" dirty="0" err="1" smtClean="0"/>
              <a:t>Беллера</a:t>
            </a:r>
            <a:r>
              <a:rPr lang="ru-RU" dirty="0" smtClean="0"/>
              <a:t>) и был вынужден покинуть свой родной город. Он отправился в </a:t>
            </a:r>
            <a:r>
              <a:rPr lang="ru-RU" dirty="0" err="1" smtClean="0"/>
              <a:t>Тиринф</a:t>
            </a:r>
            <a:r>
              <a:rPr lang="ru-RU" dirty="0" smtClean="0"/>
              <a:t> к царю </a:t>
            </a:r>
            <a:r>
              <a:rPr lang="ru-RU" dirty="0" err="1" smtClean="0"/>
              <a:t>Прету</a:t>
            </a:r>
            <a:r>
              <a:rPr lang="ru-RU" dirty="0" smtClean="0"/>
              <a:t>. Тот принял его с почестями, какие полагались только прославленным героям.</a:t>
            </a:r>
          </a:p>
          <a:p>
            <a:r>
              <a:rPr lang="ru-RU" dirty="0" smtClean="0"/>
              <a:t>   Плененная красотой и мужеством </a:t>
            </a:r>
            <a:r>
              <a:rPr lang="ru-RU" dirty="0" err="1" smtClean="0"/>
              <a:t>Беллерофонта</a:t>
            </a:r>
            <a:r>
              <a:rPr lang="ru-RU" dirty="0" smtClean="0"/>
              <a:t> супруга </a:t>
            </a:r>
            <a:r>
              <a:rPr lang="ru-RU" dirty="0" err="1" smtClean="0"/>
              <a:t>Прета</a:t>
            </a:r>
            <a:r>
              <a:rPr lang="ru-RU" dirty="0" smtClean="0"/>
              <a:t> - богоравная царица Антея - воспылала любовью к юноше, но </a:t>
            </a:r>
            <a:r>
              <a:rPr lang="ru-RU" dirty="0" err="1" smtClean="0"/>
              <a:t>Беллерофонт</a:t>
            </a:r>
            <a:r>
              <a:rPr lang="ru-RU" dirty="0" smtClean="0"/>
              <a:t> отверг ее чувства. Обиженная царица так сильно возненавидела юношу, что решила погубить его любой ценой. Однажды, обливаясь слезами, она рассказала своему мужу, что </a:t>
            </a:r>
            <a:r>
              <a:rPr lang="ru-RU" dirty="0" err="1" smtClean="0"/>
              <a:t>Беллерофонт</a:t>
            </a:r>
            <a:r>
              <a:rPr lang="ru-RU" dirty="0" smtClean="0"/>
              <a:t> домогался ее и оскорбил, и поэтому его нужно немедленно убить.</a:t>
            </a:r>
            <a:endParaRPr lang="ru-RU" dirty="0"/>
          </a:p>
        </p:txBody>
      </p:sp>
    </p:spTree>
  </p:cSld>
  <p:clrMapOvr>
    <a:masterClrMapping/>
  </p:clrMapOvr>
  <p:transition>
    <p:pull dir="ld"/>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785786" y="285728"/>
            <a:ext cx="7286660" cy="5632311"/>
          </a:xfrm>
          <a:prstGeom prst="rect">
            <a:avLst/>
          </a:prstGeom>
        </p:spPr>
        <p:txBody>
          <a:bodyPr wrap="square">
            <a:spAutoFit/>
          </a:bodyPr>
          <a:lstStyle/>
          <a:p>
            <a:r>
              <a:rPr lang="ru-RU" dirty="0" smtClean="0"/>
              <a:t> Гнев и ненависть вспыхнули в сердце </a:t>
            </a:r>
            <a:r>
              <a:rPr lang="ru-RU" dirty="0" err="1" smtClean="0"/>
              <a:t>Прета</a:t>
            </a:r>
            <a:r>
              <a:rPr lang="ru-RU" dirty="0" smtClean="0"/>
              <a:t>, но не мог он убить </a:t>
            </a:r>
            <a:r>
              <a:rPr lang="ru-RU" dirty="0" err="1" smtClean="0"/>
              <a:t>Беллерофонта</a:t>
            </a:r>
            <a:r>
              <a:rPr lang="ru-RU" dirty="0" smtClean="0"/>
              <a:t>, так как боялся разгневать Зевса - покровителя гостеприимства. Поэтому он послал </a:t>
            </a:r>
            <a:r>
              <a:rPr lang="ru-RU" dirty="0" err="1" smtClean="0"/>
              <a:t>Беллерофонта</a:t>
            </a:r>
            <a:r>
              <a:rPr lang="ru-RU" dirty="0" smtClean="0"/>
              <a:t> с запечатанным письмом к отцу Антеи </a:t>
            </a:r>
            <a:r>
              <a:rPr lang="ru-RU" dirty="0" err="1" smtClean="0"/>
              <a:t>ликийскому</a:t>
            </a:r>
            <a:r>
              <a:rPr lang="ru-RU" dirty="0" smtClean="0"/>
              <a:t> царю </a:t>
            </a:r>
            <a:r>
              <a:rPr lang="ru-RU" dirty="0" err="1" smtClean="0"/>
              <a:t>Иобату</a:t>
            </a:r>
            <a:r>
              <a:rPr lang="ru-RU" dirty="0" smtClean="0"/>
              <a:t>, а в письме писал, как коварно обманул и оскорбил его </a:t>
            </a:r>
            <a:r>
              <a:rPr lang="ru-RU" dirty="0" err="1" smtClean="0"/>
              <a:t>Беллерофонт</a:t>
            </a:r>
            <a:r>
              <a:rPr lang="ru-RU" dirty="0" smtClean="0"/>
              <a:t>, и умолял </a:t>
            </a:r>
            <a:r>
              <a:rPr lang="ru-RU" dirty="0" err="1" smtClean="0"/>
              <a:t>Иобата</a:t>
            </a:r>
            <a:r>
              <a:rPr lang="ru-RU" dirty="0" smtClean="0"/>
              <a:t> немедленно убить его. Но </a:t>
            </a:r>
            <a:r>
              <a:rPr lang="ru-RU" dirty="0" err="1" smtClean="0"/>
              <a:t>Иобат</a:t>
            </a:r>
            <a:r>
              <a:rPr lang="ru-RU" dirty="0" smtClean="0"/>
              <a:t>, приняв </a:t>
            </a:r>
            <a:r>
              <a:rPr lang="ru-RU" dirty="0" err="1" smtClean="0"/>
              <a:t>Беллерофонта</a:t>
            </a:r>
            <a:r>
              <a:rPr lang="ru-RU" dirty="0" smtClean="0"/>
              <a:t> как своего гостя, не посмел убить его, чтобы не навлечь на себя гнев Зевса. Поэтому он решил послать его на верную гибель. Он возложил на него задачу - убить ужасное чудовище Химеру. Рожденная от Тифона и Ехидны, Химера имела три головы - разъяренного льва, козы и дракона. Три пасти извергали огонь, и всякий, кто только приближался к Химере, вмиг превращался в груду пепла.</a:t>
            </a:r>
          </a:p>
          <a:p>
            <a:r>
              <a:rPr lang="ru-RU" dirty="0" smtClean="0"/>
              <a:t>   Понял </a:t>
            </a:r>
            <a:r>
              <a:rPr lang="ru-RU" dirty="0" err="1" smtClean="0"/>
              <a:t>Беллерофонт</a:t>
            </a:r>
            <a:r>
              <a:rPr lang="ru-RU" dirty="0" smtClean="0"/>
              <a:t>, какая страшная опасность угрожает его жизни, если он возьмется выполнить поручение </a:t>
            </a:r>
            <a:r>
              <a:rPr lang="ru-RU" dirty="0" err="1" smtClean="0"/>
              <a:t>Иобата</a:t>
            </a:r>
            <a:r>
              <a:rPr lang="ru-RU" dirty="0" smtClean="0"/>
              <a:t>, но он без страха отправился в путь. </a:t>
            </a:r>
            <a:r>
              <a:rPr lang="ru-RU" dirty="0" err="1" smtClean="0"/>
              <a:t>Беллерофонт</a:t>
            </a:r>
            <a:r>
              <a:rPr lang="ru-RU" dirty="0" smtClean="0"/>
              <a:t> знал, что он может убить страшную Химеру только в том случае, если ему удастся поймать крылатого коня Пегаса. Единственным местом, где можно было поймать Пегаса, была вершина </a:t>
            </a:r>
            <a:r>
              <a:rPr lang="ru-RU" dirty="0" err="1" smtClean="0"/>
              <a:t>Акрокоринфа</a:t>
            </a:r>
            <a:r>
              <a:rPr lang="ru-RU" dirty="0" smtClean="0"/>
              <a:t> (холма, на котором находился акрополь в Коринфе). На этой вершине был источник </a:t>
            </a:r>
            <a:r>
              <a:rPr lang="ru-RU" dirty="0" err="1" smtClean="0"/>
              <a:t>Порена</a:t>
            </a:r>
            <a:r>
              <a:rPr lang="ru-RU" dirty="0" smtClean="0"/>
              <a:t>, и каждый день Пегас поднимался туда, чтобы утолять жажду.</a:t>
            </a:r>
            <a:endParaRPr lang="ru-RU" dirty="0"/>
          </a:p>
        </p:txBody>
      </p:sp>
    </p:spTree>
  </p:cSld>
  <p:clrMapOvr>
    <a:masterClrMapping/>
  </p:clrMapOvr>
  <p:transition>
    <p:pull dir="ld"/>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928662" y="0"/>
            <a:ext cx="1905000" cy="1962150"/>
          </a:xfrm>
          <a:prstGeom prst="rect">
            <a:avLst/>
          </a:prstGeom>
          <a:noFill/>
          <a:ln w="9525">
            <a:noFill/>
            <a:miter lim="800000"/>
            <a:headEnd/>
            <a:tailEnd/>
          </a:ln>
          <a:effectLst/>
        </p:spPr>
      </p:pic>
      <p:sp>
        <p:nvSpPr>
          <p:cNvPr id="3" name="TextBox 2"/>
          <p:cNvSpPr txBox="1"/>
          <p:nvPr/>
        </p:nvSpPr>
        <p:spPr>
          <a:xfrm>
            <a:off x="357158" y="2071678"/>
            <a:ext cx="3500462" cy="369332"/>
          </a:xfrm>
          <a:prstGeom prst="rect">
            <a:avLst/>
          </a:prstGeom>
          <a:noFill/>
        </p:spPr>
        <p:txBody>
          <a:bodyPr wrap="square" rtlCol="0">
            <a:spAutoFit/>
          </a:bodyPr>
          <a:lstStyle/>
          <a:p>
            <a:r>
              <a:rPr lang="ru-RU" dirty="0" smtClean="0"/>
              <a:t>Созвездие Лебедя</a:t>
            </a:r>
            <a:endParaRPr lang="ru-RU" dirty="0"/>
          </a:p>
        </p:txBody>
      </p:sp>
      <p:pic>
        <p:nvPicPr>
          <p:cNvPr id="2051" name="Picture 3"/>
          <p:cNvPicPr>
            <a:picLocks noChangeAspect="1" noChangeArrowheads="1"/>
          </p:cNvPicPr>
          <p:nvPr/>
        </p:nvPicPr>
        <p:blipFill>
          <a:blip r:embed="rId3"/>
          <a:srcRect/>
          <a:stretch>
            <a:fillRect/>
          </a:stretch>
        </p:blipFill>
        <p:spPr bwMode="auto">
          <a:xfrm>
            <a:off x="6858016" y="0"/>
            <a:ext cx="1905000" cy="1981200"/>
          </a:xfrm>
          <a:prstGeom prst="rect">
            <a:avLst/>
          </a:prstGeom>
          <a:noFill/>
          <a:ln w="9525">
            <a:noFill/>
            <a:miter lim="800000"/>
            <a:headEnd/>
            <a:tailEnd/>
          </a:ln>
          <a:effectLst/>
        </p:spPr>
      </p:pic>
      <p:sp>
        <p:nvSpPr>
          <p:cNvPr id="5" name="TextBox 4"/>
          <p:cNvSpPr txBox="1"/>
          <p:nvPr/>
        </p:nvSpPr>
        <p:spPr>
          <a:xfrm>
            <a:off x="5929290" y="2000240"/>
            <a:ext cx="3214710" cy="369332"/>
          </a:xfrm>
          <a:prstGeom prst="rect">
            <a:avLst/>
          </a:prstGeom>
          <a:noFill/>
        </p:spPr>
        <p:txBody>
          <a:bodyPr wrap="square" rtlCol="0">
            <a:spAutoFit/>
          </a:bodyPr>
          <a:lstStyle/>
          <a:p>
            <a:r>
              <a:rPr lang="ru-RU" dirty="0" smtClean="0"/>
              <a:t>Созвездие Лиры</a:t>
            </a:r>
            <a:endParaRPr lang="ru-RU" dirty="0"/>
          </a:p>
        </p:txBody>
      </p:sp>
      <p:sp>
        <p:nvSpPr>
          <p:cNvPr id="7" name="Прямоугольник 6"/>
          <p:cNvSpPr/>
          <p:nvPr/>
        </p:nvSpPr>
        <p:spPr>
          <a:xfrm>
            <a:off x="3000364" y="0"/>
            <a:ext cx="4572000" cy="584775"/>
          </a:xfrm>
          <a:prstGeom prst="rect">
            <a:avLst/>
          </a:prstGeom>
        </p:spPr>
        <p:txBody>
          <a:bodyPr>
            <a:spAutoFit/>
          </a:bodyPr>
          <a:lstStyle/>
          <a:p>
            <a:r>
              <a:rPr lang="ru-RU" sz="3200" dirty="0" smtClean="0"/>
              <a:t>Лира и Лебедь</a:t>
            </a:r>
            <a:endParaRPr lang="ru-RU" sz="3200" dirty="0"/>
          </a:p>
        </p:txBody>
      </p:sp>
      <p:pic>
        <p:nvPicPr>
          <p:cNvPr id="1026" name="Picture 2" descr="C:\Users\Максименко Анатолий\Desktop\Рисунок1.jpg"/>
          <p:cNvPicPr>
            <a:picLocks noChangeAspect="1" noChangeArrowheads="1"/>
          </p:cNvPicPr>
          <p:nvPr/>
        </p:nvPicPr>
        <p:blipFill>
          <a:blip r:embed="rId4"/>
          <a:srcRect/>
          <a:stretch>
            <a:fillRect/>
          </a:stretch>
        </p:blipFill>
        <p:spPr bwMode="auto">
          <a:xfrm>
            <a:off x="2214546" y="2643182"/>
            <a:ext cx="4500594" cy="3857652"/>
          </a:xfrm>
          <a:prstGeom prst="rect">
            <a:avLst/>
          </a:prstGeom>
          <a:noFill/>
        </p:spPr>
      </p:pic>
    </p:spTree>
  </p:cSld>
  <p:clrMapOvr>
    <a:masterClrMapping/>
  </p:clrMapOvr>
  <p:transition>
    <p:pull dir="ld"/>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42910" y="0"/>
            <a:ext cx="7929618" cy="5909310"/>
          </a:xfrm>
          <a:prstGeom prst="rect">
            <a:avLst/>
          </a:prstGeom>
        </p:spPr>
        <p:txBody>
          <a:bodyPr wrap="square">
            <a:spAutoFit/>
          </a:bodyPr>
          <a:lstStyle/>
          <a:p>
            <a:r>
              <a:rPr lang="ru-RU" dirty="0" smtClean="0"/>
              <a:t> Достигнув источника </a:t>
            </a:r>
            <a:r>
              <a:rPr lang="ru-RU" dirty="0" err="1" smtClean="0"/>
              <a:t>Порена</a:t>
            </a:r>
            <a:r>
              <a:rPr lang="ru-RU" dirty="0" smtClean="0"/>
              <a:t>, </a:t>
            </a:r>
            <a:r>
              <a:rPr lang="ru-RU" dirty="0" err="1" smtClean="0"/>
              <a:t>Беллерофонт</a:t>
            </a:r>
            <a:r>
              <a:rPr lang="ru-RU" dirty="0" smtClean="0"/>
              <a:t> спрятался рядом в кустах. Прилетел Пегас и начал пить прозрачную, как кристалл, чистую воду. Но как только </a:t>
            </a:r>
            <a:r>
              <a:rPr lang="ru-RU" dirty="0" err="1" smtClean="0"/>
              <a:t>Беллерофонт</a:t>
            </a:r>
            <a:r>
              <a:rPr lang="ru-RU" dirty="0" smtClean="0"/>
              <a:t> раздвинул кусты и направился к коню, Пегас взмахнул своими огромными снежно-белыми крыльями и взвился высоко в небо. Много дней и ночей подстерегал </a:t>
            </a:r>
            <a:r>
              <a:rPr lang="ru-RU" dirty="0" err="1" smtClean="0"/>
              <a:t>Беллерофонт</a:t>
            </a:r>
            <a:r>
              <a:rPr lang="ru-RU" dirty="0" smtClean="0"/>
              <a:t> крылатого коня, но никак не мог его поймать. Наконец, он обратился к прорицателю </a:t>
            </a:r>
            <a:r>
              <a:rPr lang="ru-RU" dirty="0" err="1" smtClean="0"/>
              <a:t>Полииду</a:t>
            </a:r>
            <a:r>
              <a:rPr lang="ru-RU" dirty="0" smtClean="0"/>
              <a:t>, который посоветовал ему лечь спать у самого источника </a:t>
            </a:r>
            <a:r>
              <a:rPr lang="ru-RU" dirty="0" err="1" smtClean="0"/>
              <a:t>Порена</a:t>
            </a:r>
            <a:r>
              <a:rPr lang="ru-RU" dirty="0" smtClean="0"/>
              <a:t> рядом с жертвенником Афины Паллады, там, где он в первый раз увидел Пегаса. </a:t>
            </a:r>
            <a:r>
              <a:rPr lang="ru-RU" dirty="0" err="1" smtClean="0"/>
              <a:t>Беллерофонт</a:t>
            </a:r>
            <a:r>
              <a:rPr lang="ru-RU" dirty="0" smtClean="0"/>
              <a:t> так и сделал. Во время сна явилась ему Афина Паллада и сказала, что он поймает Пегаса в том случае, если принесет жертву богу морей Посейдону и набросит на Пегаса золотую уздечку.</a:t>
            </a:r>
          </a:p>
          <a:p>
            <a:r>
              <a:rPr lang="ru-RU" dirty="0" smtClean="0"/>
              <a:t>   Проснувшись, </a:t>
            </a:r>
            <a:r>
              <a:rPr lang="ru-RU" dirty="0" err="1" smtClean="0"/>
              <a:t>Беллерофонт</a:t>
            </a:r>
            <a:r>
              <a:rPr lang="ru-RU" dirty="0" smtClean="0"/>
              <a:t> увидел рядом с собой золотую уздечку. Он взял ее и сотворил горячую благодарственную молитву великой богине Афине. Принес он и жертву богу Посейдону и стал ожидать у источника. Прошло немного времени, и прилетел Пегас напиться воды. Как только он склонился к источнику, </a:t>
            </a:r>
            <a:r>
              <a:rPr lang="ru-RU" dirty="0" err="1" smtClean="0"/>
              <a:t>Беллерофонт</a:t>
            </a:r>
            <a:r>
              <a:rPr lang="ru-RU" dirty="0" smtClean="0"/>
              <a:t> уселся на него верхом, а когда Пегас поднял голову от воды, юноша быстро набросил на него золотую уздечку. Пегас сразу стал покорным и уже летел туда, куда направлял его </a:t>
            </a:r>
            <a:r>
              <a:rPr lang="ru-RU" dirty="0" err="1" smtClean="0"/>
              <a:t>Беллерофонт</a:t>
            </a:r>
            <a:r>
              <a:rPr lang="ru-RU" dirty="0" smtClean="0"/>
              <a:t>. Пегас отнес его к неприступным горам Ликии, где находилось логово Химеры. Почуяв человека, вылезла она из своей берлоги - огромной темной пещеры - и стала яростно извергать клубы пламени, сжигая все вокруг. </a:t>
            </a:r>
            <a:endParaRPr lang="ru-RU" dirty="0"/>
          </a:p>
        </p:txBody>
      </p:sp>
    </p:spTree>
  </p:cSld>
  <p:clrMapOvr>
    <a:masterClrMapping/>
  </p:clrMapOvr>
  <p:transition>
    <p:pull dir="ld"/>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0"/>
            <a:ext cx="9144000" cy="7017306"/>
          </a:xfrm>
          <a:prstGeom prst="rect">
            <a:avLst/>
          </a:prstGeom>
        </p:spPr>
        <p:txBody>
          <a:bodyPr wrap="square">
            <a:spAutoFit/>
          </a:bodyPr>
          <a:lstStyle/>
          <a:p>
            <a:r>
              <a:rPr lang="ru-RU" dirty="0" err="1" smtClean="0"/>
              <a:t>Беллерофонт</a:t>
            </a:r>
            <a:r>
              <a:rPr lang="ru-RU" dirty="0" smtClean="0"/>
              <a:t> же остался невредимым. Он летал высоко над ней на Пегасе и осыпал стрелами ужасное чудовище. Разъяренная Химера билась об острые скалы, металась среди неприступных гор и извергала из пасти все более сильный огонь. Все вокруг превращалось в черный пепел. Химера бросалась со скалы на скалу, но высоко летал крылатый конь Пегас, и дождем сыпались на ее тело стрелы </a:t>
            </a:r>
            <a:r>
              <a:rPr lang="ru-RU" dirty="0" err="1" smtClean="0"/>
              <a:t>Беллерофонта</a:t>
            </a:r>
            <a:r>
              <a:rPr lang="ru-RU" dirty="0" smtClean="0"/>
              <a:t>. Никуда не могла укрыться Химера от этих смертоносных стрел. Одна за другой они пронзали ее страшные головы, и, наконец, рухнула Химера, как огромная скала, безжизненная среди испепеленных ее пламенем скал.</a:t>
            </a:r>
          </a:p>
          <a:p>
            <a:r>
              <a:rPr lang="ru-RU" dirty="0" smtClean="0"/>
              <a:t>   Далеко по свету разнеслась слава </a:t>
            </a:r>
            <a:r>
              <a:rPr lang="ru-RU" dirty="0" err="1" smtClean="0"/>
              <a:t>Беллерофонта</a:t>
            </a:r>
            <a:r>
              <a:rPr lang="ru-RU" dirty="0" smtClean="0"/>
              <a:t> после его победы над ужасной Химерой. Сам </a:t>
            </a:r>
            <a:r>
              <a:rPr lang="ru-RU" dirty="0" err="1" smtClean="0"/>
              <a:t>Иобат</a:t>
            </a:r>
            <a:r>
              <a:rPr lang="ru-RU" dirty="0" smtClean="0"/>
              <a:t> восхищался его подвигом и понял, какого героя он принял в своем дворце. Но он не забыл о поручении </a:t>
            </a:r>
            <a:r>
              <a:rPr lang="ru-RU" dirty="0" err="1" smtClean="0"/>
              <a:t>Прета</a:t>
            </a:r>
            <a:r>
              <a:rPr lang="ru-RU" dirty="0" smtClean="0"/>
              <a:t> и поэтому посылал </a:t>
            </a:r>
            <a:r>
              <a:rPr lang="ru-RU" dirty="0" err="1" smtClean="0"/>
              <a:t>Беллерофонта</a:t>
            </a:r>
            <a:r>
              <a:rPr lang="ru-RU" dirty="0" smtClean="0"/>
              <a:t> на другие подвиги, не менее опасные для его жизни. Отовсюду </a:t>
            </a:r>
            <a:r>
              <a:rPr lang="ru-RU" dirty="0" err="1" smtClean="0"/>
              <a:t>Беллерофонт</a:t>
            </a:r>
            <a:r>
              <a:rPr lang="ru-RU" dirty="0" smtClean="0"/>
              <a:t> возвращался победителем. Его встречали с большим торжеством, в его честь устраивали пиршества. Народ Ликии окружил его славой и почетом. Но слава вскружила голову </a:t>
            </a:r>
            <a:r>
              <a:rPr lang="ru-RU" dirty="0" err="1" smtClean="0"/>
              <a:t>Беллерофонта</a:t>
            </a:r>
            <a:r>
              <a:rPr lang="ru-RU" dirty="0" smtClean="0"/>
              <a:t>: он так возгордился, что хотел сравняться во всем с богами. Решил он взлететь на крылатом коне Пегасе на светлый Олимп к богам, чтобы остаться жить среди них. Такое желание разгневало Зевса. И когда </a:t>
            </a:r>
            <a:r>
              <a:rPr lang="ru-RU" dirty="0" err="1" smtClean="0"/>
              <a:t>Беллерофонт</a:t>
            </a:r>
            <a:r>
              <a:rPr lang="ru-RU" dirty="0" smtClean="0"/>
              <a:t> оседлал Пегаса и полетел на нем к. высотам Олимпа, Зевс поразил Пегаса бешенством, и конь сбросил седока на Землю. При падении </a:t>
            </a:r>
            <a:r>
              <a:rPr lang="ru-RU" dirty="0" err="1" smtClean="0"/>
              <a:t>Беллерофонт</a:t>
            </a:r>
            <a:r>
              <a:rPr lang="ru-RU" dirty="0" smtClean="0"/>
              <a:t> лишился разума и, безумный, долго блуждал в "Долине скитаний". Истощенный, ободранный до крови колючими кустами, беспомощный </a:t>
            </a:r>
            <a:r>
              <a:rPr lang="ru-RU" dirty="0" err="1" smtClean="0"/>
              <a:t>Беллерофонт</a:t>
            </a:r>
            <a:r>
              <a:rPr lang="ru-RU" dirty="0" smtClean="0"/>
              <a:t> упал в глубокую яму. Туда прилетел на черных крыльях леденящий бог смерти и вырвал его душу. Так прославленный герой </a:t>
            </a:r>
            <a:r>
              <a:rPr lang="ru-RU" dirty="0" err="1" smtClean="0"/>
              <a:t>Беллерофонт</a:t>
            </a:r>
            <a:r>
              <a:rPr lang="ru-RU" dirty="0" smtClean="0"/>
              <a:t> спустился в подземное царство теней.</a:t>
            </a:r>
            <a:endParaRPr lang="ru-RU" dirty="0"/>
          </a:p>
        </p:txBody>
      </p:sp>
    </p:spTree>
  </p:cSld>
  <p:clrMapOvr>
    <a:masterClrMapping/>
  </p:clrMapOvr>
  <p:transition>
    <p:pull dir="ld"/>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643306" y="285728"/>
            <a:ext cx="4572000" cy="1077218"/>
          </a:xfrm>
          <a:prstGeom prst="rect">
            <a:avLst/>
          </a:prstGeom>
        </p:spPr>
        <p:txBody>
          <a:bodyPr>
            <a:spAutoFit/>
          </a:bodyPr>
          <a:lstStyle/>
          <a:p>
            <a:r>
              <a:rPr lang="ru-RU" sz="3200" dirty="0" smtClean="0"/>
              <a:t>ЦЕФЕЙ, КАССИОПЕЯ,</a:t>
            </a:r>
          </a:p>
          <a:p>
            <a:r>
              <a:rPr lang="ru-RU" sz="3200" dirty="0" smtClean="0"/>
              <a:t>АНДРОМЕДА и КИТ</a:t>
            </a:r>
            <a:endParaRPr lang="ru-RU" sz="3200" dirty="0"/>
          </a:p>
        </p:txBody>
      </p:sp>
      <p:pic>
        <p:nvPicPr>
          <p:cNvPr id="13314" name="Picture 2"/>
          <p:cNvPicPr>
            <a:picLocks noChangeAspect="1" noChangeArrowheads="1"/>
          </p:cNvPicPr>
          <p:nvPr/>
        </p:nvPicPr>
        <p:blipFill>
          <a:blip r:embed="rId2"/>
          <a:srcRect/>
          <a:stretch>
            <a:fillRect/>
          </a:stretch>
        </p:blipFill>
        <p:spPr bwMode="auto">
          <a:xfrm>
            <a:off x="785786" y="642918"/>
            <a:ext cx="1752600" cy="1905000"/>
          </a:xfrm>
          <a:prstGeom prst="rect">
            <a:avLst/>
          </a:prstGeom>
          <a:noFill/>
          <a:ln w="9525">
            <a:noFill/>
            <a:miter lim="800000"/>
            <a:headEnd/>
            <a:tailEnd/>
          </a:ln>
          <a:effectLst/>
        </p:spPr>
      </p:pic>
      <p:sp>
        <p:nvSpPr>
          <p:cNvPr id="4" name="TextBox 3"/>
          <p:cNvSpPr txBox="1"/>
          <p:nvPr/>
        </p:nvSpPr>
        <p:spPr>
          <a:xfrm>
            <a:off x="785786" y="2857496"/>
            <a:ext cx="3429024" cy="369332"/>
          </a:xfrm>
          <a:prstGeom prst="rect">
            <a:avLst/>
          </a:prstGeom>
          <a:noFill/>
        </p:spPr>
        <p:txBody>
          <a:bodyPr wrap="square" rtlCol="0">
            <a:spAutoFit/>
          </a:bodyPr>
          <a:lstStyle/>
          <a:p>
            <a:r>
              <a:rPr lang="ru-RU" dirty="0" smtClean="0"/>
              <a:t>Созвездие Цефея</a:t>
            </a:r>
            <a:endParaRPr lang="ru-RU" dirty="0"/>
          </a:p>
        </p:txBody>
      </p:sp>
      <p:pic>
        <p:nvPicPr>
          <p:cNvPr id="10242" name="Picture 2" descr="C:\Users\Максименко Анатолий\Desktop\Рисунок13.jpg"/>
          <p:cNvPicPr>
            <a:picLocks noChangeAspect="1" noChangeArrowheads="1"/>
          </p:cNvPicPr>
          <p:nvPr/>
        </p:nvPicPr>
        <p:blipFill>
          <a:blip r:embed="rId3"/>
          <a:srcRect/>
          <a:stretch>
            <a:fillRect/>
          </a:stretch>
        </p:blipFill>
        <p:spPr bwMode="auto">
          <a:xfrm>
            <a:off x="3500430" y="2000240"/>
            <a:ext cx="5223904" cy="4500594"/>
          </a:xfrm>
          <a:prstGeom prst="rect">
            <a:avLst/>
          </a:prstGeom>
          <a:noFill/>
        </p:spPr>
      </p:pic>
    </p:spTree>
  </p:cSld>
  <p:clrMapOvr>
    <a:masterClrMapping/>
  </p:clrMapOvr>
  <p:transition>
    <p:pull dir="ld"/>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57158" y="0"/>
            <a:ext cx="8215354" cy="6186309"/>
          </a:xfrm>
          <a:prstGeom prst="rect">
            <a:avLst/>
          </a:prstGeom>
        </p:spPr>
        <p:txBody>
          <a:bodyPr wrap="square">
            <a:spAutoFit/>
          </a:bodyPr>
          <a:lstStyle/>
          <a:p>
            <a:r>
              <a:rPr lang="ru-RU" dirty="0" smtClean="0"/>
              <a:t> Народы Юго-Восточной Азии связали созвездия Цефея и Большой Медведицы поэтичной легендой, согласно которой в созвездии Цефея увековечен возничий одного из древних императоров. На своей колеснице он отвез императрицу на гору бессмертия </a:t>
            </a:r>
            <a:r>
              <a:rPr lang="ru-RU" dirty="0" err="1" smtClean="0"/>
              <a:t>Куэнь-Лунь</a:t>
            </a:r>
            <a:r>
              <a:rPr lang="ru-RU" dirty="0" smtClean="0"/>
              <a:t>, которая находилась очень далеко... в самой центральной части Земли. На этой горе был чудесный сад Хозяйки бессмертных богов и Земли. Там росли сказочные деревья, и в любое время года этот волшебный сад изобиловал всяческими плодами. Но самым чудесным считалось одно персиковое дерево, плоды которого обладали божественной силой увеличивать продолжительность жизни любого, кто ел их.</a:t>
            </a:r>
          </a:p>
          <a:p>
            <a:r>
              <a:rPr lang="ru-RU" dirty="0" smtClean="0"/>
              <a:t>   Раз в три тысячи лет Хозяйка волшебного сада приглашала богов и некоторых смертных людей вкусить плодов бессмертия. Когда наступал этот день, возничий запрягал в колесницу восемь буйных коней, императрица усаживалась на нее, и они улетали в чудесный сад. Там императрица и возничий, вкусив плодов бессмертия, теряли представление о времени и желание вернуться обратно... Никто больше не видел их на Земле.</a:t>
            </a:r>
          </a:p>
          <a:p>
            <a:r>
              <a:rPr lang="ru-RU" dirty="0" smtClean="0"/>
              <a:t>   Но возничий не остался в волшебном саду. Вместе с колесницей он вознесся на небо, где боги превратили его в созвездие Цефея, а его колесницу - в созвездие Большой Медведицы. И теперь люди на всей Земле каждую ясную ночь видят на небе бессмертного возничего (созвездие Цефея) и его колесницу - созвездие Большой Медведицы.</a:t>
            </a:r>
            <a:endParaRPr lang="ru-RU" dirty="0"/>
          </a:p>
        </p:txBody>
      </p:sp>
    </p:spTree>
  </p:cSld>
  <p:clrMapOvr>
    <a:masterClrMapping/>
  </p:clrMapOvr>
  <p:transition>
    <p:pull dir="ld"/>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a:srcRect/>
          <a:stretch>
            <a:fillRect/>
          </a:stretch>
        </p:blipFill>
        <p:spPr bwMode="auto">
          <a:xfrm>
            <a:off x="714348" y="1357298"/>
            <a:ext cx="1905000" cy="1857375"/>
          </a:xfrm>
          <a:prstGeom prst="rect">
            <a:avLst/>
          </a:prstGeom>
          <a:noFill/>
          <a:ln w="9525">
            <a:noFill/>
            <a:miter lim="800000"/>
            <a:headEnd/>
            <a:tailEnd/>
          </a:ln>
          <a:effectLst/>
        </p:spPr>
      </p:pic>
      <p:sp>
        <p:nvSpPr>
          <p:cNvPr id="3" name="TextBox 2"/>
          <p:cNvSpPr txBox="1"/>
          <p:nvPr/>
        </p:nvSpPr>
        <p:spPr>
          <a:xfrm>
            <a:off x="857224" y="3571876"/>
            <a:ext cx="3929090" cy="369332"/>
          </a:xfrm>
          <a:prstGeom prst="rect">
            <a:avLst/>
          </a:prstGeom>
          <a:noFill/>
        </p:spPr>
        <p:txBody>
          <a:bodyPr wrap="square" rtlCol="0">
            <a:spAutoFit/>
          </a:bodyPr>
          <a:lstStyle/>
          <a:p>
            <a:r>
              <a:rPr lang="ru-RU" dirty="0" smtClean="0"/>
              <a:t>Андромеда</a:t>
            </a:r>
            <a:endParaRPr lang="ru-RU" dirty="0"/>
          </a:p>
        </p:txBody>
      </p:sp>
      <p:pic>
        <p:nvPicPr>
          <p:cNvPr id="2" name="Picture 2" descr="C:\Users\Максименко Анатолий\Desktop\Рисунок14.jpg"/>
          <p:cNvPicPr>
            <a:picLocks noChangeAspect="1" noChangeArrowheads="1"/>
          </p:cNvPicPr>
          <p:nvPr/>
        </p:nvPicPr>
        <p:blipFill>
          <a:blip r:embed="rId3"/>
          <a:srcRect/>
          <a:stretch>
            <a:fillRect/>
          </a:stretch>
        </p:blipFill>
        <p:spPr bwMode="auto">
          <a:xfrm>
            <a:off x="3286116" y="2071678"/>
            <a:ext cx="5429288" cy="4606669"/>
          </a:xfrm>
          <a:prstGeom prst="rect">
            <a:avLst/>
          </a:prstGeom>
          <a:noFill/>
        </p:spPr>
      </p:pic>
    </p:spTree>
  </p:cSld>
  <p:clrMapOvr>
    <a:masterClrMapping/>
  </p:clrMapOvr>
  <p:transition>
    <p:pull dir="ld"/>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785918" y="5572140"/>
            <a:ext cx="5643602" cy="369332"/>
          </a:xfrm>
          <a:prstGeom prst="rect">
            <a:avLst/>
          </a:prstGeom>
          <a:noFill/>
        </p:spPr>
        <p:txBody>
          <a:bodyPr wrap="square" rtlCol="0">
            <a:spAutoFit/>
          </a:bodyPr>
          <a:lstStyle/>
          <a:p>
            <a:r>
              <a:rPr lang="ru-RU" dirty="0" smtClean="0"/>
              <a:t>Персей и Андромеда</a:t>
            </a:r>
            <a:endParaRPr lang="ru-RU" dirty="0"/>
          </a:p>
        </p:txBody>
      </p:sp>
      <p:pic>
        <p:nvPicPr>
          <p:cNvPr id="12290" name="Picture 2" descr="C:\Users\Максименко Анатолий\Desktop\Рисунок15.jpg"/>
          <p:cNvPicPr>
            <a:picLocks noChangeAspect="1" noChangeArrowheads="1"/>
          </p:cNvPicPr>
          <p:nvPr/>
        </p:nvPicPr>
        <p:blipFill>
          <a:blip r:embed="rId2"/>
          <a:srcRect/>
          <a:stretch>
            <a:fillRect/>
          </a:stretch>
        </p:blipFill>
        <p:spPr bwMode="auto">
          <a:xfrm>
            <a:off x="857224" y="285008"/>
            <a:ext cx="5605489" cy="4744192"/>
          </a:xfrm>
          <a:prstGeom prst="rect">
            <a:avLst/>
          </a:prstGeom>
          <a:noFill/>
        </p:spPr>
      </p:pic>
    </p:spTree>
  </p:cSld>
  <p:clrMapOvr>
    <a:masterClrMapping/>
  </p:clrMapOvr>
  <p:transition>
    <p:pull dir="ld"/>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57158" y="3718679"/>
            <a:ext cx="8072446" cy="3139321"/>
          </a:xfrm>
          <a:prstGeom prst="rect">
            <a:avLst/>
          </a:prstGeom>
        </p:spPr>
        <p:txBody>
          <a:bodyPr wrap="square">
            <a:spAutoFit/>
          </a:bodyPr>
          <a:lstStyle/>
          <a:p>
            <a:r>
              <a:rPr lang="ru-RU" dirty="0" smtClean="0"/>
              <a:t> </a:t>
            </a:r>
            <a:r>
              <a:rPr lang="ru-RU" b="1" i="1" dirty="0" smtClean="0">
                <a:solidFill>
                  <a:schemeClr val="bg1">
                    <a:lumMod val="95000"/>
                    <a:lumOff val="5000"/>
                  </a:schemeClr>
                </a:solidFill>
              </a:rPr>
              <a:t>Боги наказали царицу Кассиопею за ее гордыню. Посейдон, превратив Кассиопею в созвездие, оставил ее в корзине и повелел вечно вращаться вокруг полюса. Но каждый год в определенное время эта корзина переворачивается вверх дном. При этом Кассиопею охватывает ужас, и у нее начинает страшно болеть голова. Это страдание, как считают в легендах, должно было научить Кассиопею скромности...</a:t>
            </a:r>
          </a:p>
          <a:p>
            <a:r>
              <a:rPr lang="ru-RU" b="1" i="1" dirty="0" smtClean="0">
                <a:solidFill>
                  <a:schemeClr val="bg1">
                    <a:lumMod val="95000"/>
                    <a:lumOff val="5000"/>
                  </a:schemeClr>
                </a:solidFill>
              </a:rPr>
              <a:t>   Прошли века... Астроном Птолемей в своем звездном атласе превратил корзину в царский трон. Сидя на троне, эфиопская царица спокойно кружит вокруг полюса, и красота созвездия привлекает взоры людей.</a:t>
            </a:r>
            <a:endParaRPr lang="ru-RU" b="1" i="1" dirty="0">
              <a:solidFill>
                <a:schemeClr val="bg1">
                  <a:lumMod val="95000"/>
                  <a:lumOff val="5000"/>
                </a:schemeClr>
              </a:solidFill>
            </a:endParaRPr>
          </a:p>
        </p:txBody>
      </p:sp>
      <p:sp>
        <p:nvSpPr>
          <p:cNvPr id="4" name="TextBox 3"/>
          <p:cNvSpPr txBox="1"/>
          <p:nvPr/>
        </p:nvSpPr>
        <p:spPr>
          <a:xfrm>
            <a:off x="6643702" y="1000108"/>
            <a:ext cx="2286016" cy="369332"/>
          </a:xfrm>
          <a:prstGeom prst="rect">
            <a:avLst/>
          </a:prstGeom>
          <a:noFill/>
        </p:spPr>
        <p:txBody>
          <a:bodyPr wrap="square" rtlCol="0">
            <a:spAutoFit/>
          </a:bodyPr>
          <a:lstStyle/>
          <a:p>
            <a:r>
              <a:rPr lang="ru-RU" dirty="0" smtClean="0"/>
              <a:t>Кассиопея</a:t>
            </a:r>
            <a:endParaRPr lang="ru-RU" dirty="0"/>
          </a:p>
        </p:txBody>
      </p:sp>
      <p:pic>
        <p:nvPicPr>
          <p:cNvPr id="14340" name="Picture 4"/>
          <p:cNvPicPr>
            <a:picLocks noChangeAspect="1" noChangeArrowheads="1"/>
          </p:cNvPicPr>
          <p:nvPr/>
        </p:nvPicPr>
        <p:blipFill>
          <a:blip r:embed="rId2"/>
          <a:srcRect/>
          <a:stretch>
            <a:fillRect/>
          </a:stretch>
        </p:blipFill>
        <p:spPr bwMode="auto">
          <a:xfrm>
            <a:off x="6215074" y="1500174"/>
            <a:ext cx="1905000" cy="1914525"/>
          </a:xfrm>
          <a:prstGeom prst="rect">
            <a:avLst/>
          </a:prstGeom>
          <a:noFill/>
          <a:ln w="9525">
            <a:noFill/>
            <a:miter lim="800000"/>
            <a:headEnd/>
            <a:tailEnd/>
          </a:ln>
          <a:effectLst/>
        </p:spPr>
      </p:pic>
      <p:pic>
        <p:nvPicPr>
          <p:cNvPr id="13314" name="Picture 2" descr="C:\Users\Максименко Анатолий\Desktop\Рисунок16.jpg"/>
          <p:cNvPicPr>
            <a:picLocks noChangeAspect="1" noChangeArrowheads="1"/>
          </p:cNvPicPr>
          <p:nvPr/>
        </p:nvPicPr>
        <p:blipFill>
          <a:blip r:embed="rId3"/>
          <a:srcRect/>
          <a:stretch>
            <a:fillRect/>
          </a:stretch>
        </p:blipFill>
        <p:spPr bwMode="auto">
          <a:xfrm>
            <a:off x="214282" y="214290"/>
            <a:ext cx="4000528" cy="3538039"/>
          </a:xfrm>
          <a:prstGeom prst="rect">
            <a:avLst/>
          </a:prstGeom>
          <a:noFill/>
        </p:spPr>
      </p:pic>
    </p:spTree>
  </p:cSld>
  <p:clrMapOvr>
    <a:masterClrMapping/>
  </p:clrMapOvr>
  <p:transition>
    <p:pull dir="ld"/>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2"/>
          <a:srcRect/>
          <a:stretch>
            <a:fillRect/>
          </a:stretch>
        </p:blipFill>
        <p:spPr bwMode="auto">
          <a:xfrm>
            <a:off x="785786" y="928670"/>
            <a:ext cx="1905000" cy="1657350"/>
          </a:xfrm>
          <a:prstGeom prst="rect">
            <a:avLst/>
          </a:prstGeom>
          <a:noFill/>
          <a:ln w="9525">
            <a:noFill/>
            <a:miter lim="800000"/>
            <a:headEnd/>
            <a:tailEnd/>
          </a:ln>
          <a:effectLst/>
        </p:spPr>
      </p:pic>
      <p:sp>
        <p:nvSpPr>
          <p:cNvPr id="3" name="TextBox 2"/>
          <p:cNvSpPr txBox="1"/>
          <p:nvPr/>
        </p:nvSpPr>
        <p:spPr>
          <a:xfrm>
            <a:off x="714348" y="3071810"/>
            <a:ext cx="2071702" cy="369332"/>
          </a:xfrm>
          <a:prstGeom prst="rect">
            <a:avLst/>
          </a:prstGeom>
          <a:noFill/>
        </p:spPr>
        <p:txBody>
          <a:bodyPr wrap="square" rtlCol="0">
            <a:spAutoFit/>
          </a:bodyPr>
          <a:lstStyle/>
          <a:p>
            <a:r>
              <a:rPr lang="ru-RU" dirty="0" smtClean="0"/>
              <a:t>Созвездие Кита</a:t>
            </a:r>
            <a:endParaRPr lang="ru-RU" dirty="0"/>
          </a:p>
        </p:txBody>
      </p:sp>
      <p:pic>
        <p:nvPicPr>
          <p:cNvPr id="14338" name="Picture 2" descr="C:\Users\Максименко Анатолий\Desktop\Рисунок17.jpg"/>
          <p:cNvPicPr>
            <a:picLocks noChangeAspect="1" noChangeArrowheads="1"/>
          </p:cNvPicPr>
          <p:nvPr/>
        </p:nvPicPr>
        <p:blipFill>
          <a:blip r:embed="rId3"/>
          <a:srcRect/>
          <a:stretch>
            <a:fillRect/>
          </a:stretch>
        </p:blipFill>
        <p:spPr bwMode="auto">
          <a:xfrm>
            <a:off x="3000364" y="2000240"/>
            <a:ext cx="5429288" cy="4583520"/>
          </a:xfrm>
          <a:prstGeom prst="rect">
            <a:avLst/>
          </a:prstGeom>
          <a:noFill/>
        </p:spPr>
      </p:pic>
    </p:spTree>
  </p:cSld>
  <p:clrMapOvr>
    <a:masterClrMapping/>
  </p:clrMapOvr>
  <p:transition>
    <p:pull dir="ld"/>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42910" y="394692"/>
            <a:ext cx="7786726" cy="6463308"/>
          </a:xfrm>
          <a:prstGeom prst="rect">
            <a:avLst/>
          </a:prstGeom>
        </p:spPr>
        <p:txBody>
          <a:bodyPr wrap="square">
            <a:spAutoFit/>
          </a:bodyPr>
          <a:lstStyle/>
          <a:p>
            <a:r>
              <a:rPr lang="ru-RU" dirty="0" smtClean="0"/>
              <a:t> Мифология связывает созвездия Цефея, Кассиопеи, Андромеды, Кита и Персея с удивительной легендой.</a:t>
            </a:r>
          </a:p>
          <a:p>
            <a:r>
              <a:rPr lang="ru-RU" dirty="0" smtClean="0"/>
              <a:t>   Далеко-далеко на южном конце Земли находилась цветущая страна Эфиопия,32 которой управляли царь Цефей (</a:t>
            </a:r>
            <a:r>
              <a:rPr lang="ru-RU" dirty="0" err="1" smtClean="0"/>
              <a:t>Кефей</a:t>
            </a:r>
            <a:r>
              <a:rPr lang="ru-RU" dirty="0" smtClean="0"/>
              <a:t>) и его супруга царица Кассиопея. У них была единственная дочь Андромеда. Росла она, окруженная любовью и заботой родителей, и выросла красивой девушкой - самой красивой среди всех красавиц. Царица Кассиопея гордилась красотой своей дочери и хвалилась повсюду, что Андромеда более красива, чем морские нимфы - нереиды, которые в морских глубинах пряли руно на золотых прялках.</a:t>
            </a:r>
          </a:p>
          <a:p>
            <a:r>
              <a:rPr lang="ru-RU" dirty="0" smtClean="0"/>
              <a:t>   Обиженные царицей Кассиопеей нереиды, обливаясь слезами, пожаловались властителю морей и морских глубин богу Посейдону. Нахмурился Посейдон и, разгневавшись, наслал на Эфиопию невиданное бедствие. Каждый день, как только Гелиос пролетал на своей золотой колеснице по небесным просторам, из бурного моря появлялось ужасное чудовище - Кит. Из его огромной пасти и страшных глаз вылетали клубы пламени, а из ушей - черные облака дыма, после чего наступал зловещий мрак. И так каждый день он буйствовал у берегов Эфиопии. Где бы он ни проходил, все сгорало и превращалось в пепел от бушующего пламени, которое он извергал во все стороны. Над цветущей Эфиопией нависла опасность превратиться в выжженную мертвую пустыню. Птицы уже не щебетали, по полям не паслись стада.</a:t>
            </a:r>
            <a:endParaRPr lang="ru-RU" dirty="0"/>
          </a:p>
        </p:txBody>
      </p:sp>
    </p:spTree>
  </p:cSld>
  <p:clrMapOvr>
    <a:masterClrMapping/>
  </p:clrMapOvr>
  <p:transition>
    <p:pull dir="ld"/>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28596" y="0"/>
            <a:ext cx="7429536" cy="6463308"/>
          </a:xfrm>
          <a:prstGeom prst="rect">
            <a:avLst/>
          </a:prstGeom>
        </p:spPr>
        <p:txBody>
          <a:bodyPr wrap="square">
            <a:spAutoFit/>
          </a:bodyPr>
          <a:lstStyle/>
          <a:p>
            <a:r>
              <a:rPr lang="ru-RU" dirty="0" smtClean="0"/>
              <a:t>Страх и ужас охватили жителей Эфиопии, отовсюду слышались только плач и рыдания. Никто не мог спасти страну от ужасного бедствия, которое на нее обрушилось.</a:t>
            </a:r>
          </a:p>
          <a:p>
            <a:r>
              <a:rPr lang="ru-RU" dirty="0" smtClean="0"/>
              <a:t>   Отчаявшись, царь Цефей спросил у оракула, как можно спасти страну от такой беды. И ответил ему оракул: "Кит перестанет сжигать твою страну только тогда, когда ты отдашь ему на съедение свою единственную дочь Андромеду. Такова воля богов!"</a:t>
            </a:r>
          </a:p>
          <a:p>
            <a:r>
              <a:rPr lang="ru-RU" dirty="0" smtClean="0"/>
              <a:t>   Задыхаясь от слез и горя, Цефей поведал Кассиопее, какова воля богов. Разрыдалась Кассиопея и ничего не могла сказать ему в ответ. Долго плакали они оба, но, видя, как безжалостное чудовище испепеляет огнем страну и превращает ее в пустыню, решили не противиться воле богов. И однажды утром, еще до того, как </a:t>
            </a:r>
            <a:r>
              <a:rPr lang="ru-RU" dirty="0" err="1" smtClean="0"/>
              <a:t>розовоперстая</a:t>
            </a:r>
            <a:r>
              <a:rPr lang="ru-RU" dirty="0" smtClean="0"/>
              <a:t> Эос открыла врата, чтобы появился Гелиос на своей золотой колеснице, Цефей и Кассиопея отвели Андромеду на скалистый морской берег. Заковали они ее в цепи, приковали к скале и там оставили ее, рыдающую от горя. Только лучи Гелиоса нежно касались прекрасного лица Андромеды.</a:t>
            </a:r>
          </a:p>
          <a:p>
            <a:r>
              <a:rPr lang="ru-RU" dirty="0" smtClean="0"/>
              <a:t>   Вдруг море страшно разволновалось. Огромные волны с грохотом разбивались о прибрежные скалы... Из морских глубин появился чудовищный Кит. Широко раскрыл он свою пасть, и яростные языки пламени вырвались оттуда. А длинный хвост, покрытый крепкой черной чешуей, взвихривал и без того бурные волны.</a:t>
            </a:r>
            <a:endParaRPr lang="ru-RU" dirty="0"/>
          </a:p>
        </p:txBody>
      </p:sp>
    </p:spTree>
  </p:cSld>
  <p:clrMapOvr>
    <a:masterClrMapping/>
  </p:clrMapOvr>
  <p:transition>
    <p:pull dir="ld"/>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14282" y="285728"/>
            <a:ext cx="8358246" cy="5509200"/>
          </a:xfrm>
          <a:prstGeom prst="rect">
            <a:avLst/>
          </a:prstGeom>
        </p:spPr>
        <p:txBody>
          <a:bodyPr wrap="square">
            <a:spAutoFit/>
          </a:bodyPr>
          <a:lstStyle/>
          <a:p>
            <a:r>
              <a:rPr lang="ru-RU" sz="1600" dirty="0" smtClean="0"/>
              <a:t> Как же Лебедь, который так привязан к воде, попал на небо и оказался среди созвездий? Ответ мы находим в мифологии, которая связывает созвездия Лебедя и Лиры.</a:t>
            </a:r>
          </a:p>
          <a:p>
            <a:r>
              <a:rPr lang="ru-RU" sz="1600" dirty="0" smtClean="0"/>
              <a:t>   Давным-давно прославленный спартанский герой </a:t>
            </a:r>
            <a:r>
              <a:rPr lang="ru-RU" sz="1600" dirty="0" err="1" smtClean="0"/>
              <a:t>Тиндарей</a:t>
            </a:r>
            <a:r>
              <a:rPr lang="ru-RU" sz="1600" dirty="0" smtClean="0"/>
              <a:t> был изгнан из собственного царства братом </a:t>
            </a:r>
            <a:r>
              <a:rPr lang="ru-RU" sz="1600" dirty="0" err="1" smtClean="0"/>
              <a:t>Гиппоконтом</a:t>
            </a:r>
            <a:r>
              <a:rPr lang="ru-RU" sz="1600" dirty="0" smtClean="0"/>
              <a:t>. Долгие годы он скитался, обошел много стран, но нигде не нашел приюта. Наконец, пришел он в </a:t>
            </a:r>
            <a:r>
              <a:rPr lang="ru-RU" sz="1600" dirty="0" err="1" smtClean="0"/>
              <a:t>Этолию</a:t>
            </a:r>
            <a:r>
              <a:rPr lang="ru-RU" sz="1600" dirty="0" smtClean="0"/>
              <a:t> к царю </a:t>
            </a:r>
            <a:r>
              <a:rPr lang="ru-RU" sz="1600" dirty="0" err="1" smtClean="0"/>
              <a:t>Тестию</a:t>
            </a:r>
            <a:r>
              <a:rPr lang="ru-RU" sz="1600" dirty="0" smtClean="0"/>
              <a:t>, который не только принял его как дорогого гостя, но и подружился с ним так, что отдал ему в жены свою прекрасную, как богиня, дочь </a:t>
            </a:r>
            <a:r>
              <a:rPr lang="ru-RU" sz="1600" dirty="0" err="1" smtClean="0"/>
              <a:t>Леду</a:t>
            </a:r>
            <a:r>
              <a:rPr lang="ru-RU" sz="1600" dirty="0" smtClean="0"/>
              <a:t>.</a:t>
            </a:r>
          </a:p>
          <a:p>
            <a:r>
              <a:rPr lang="ru-RU" sz="1600" dirty="0" smtClean="0"/>
              <a:t>   Счастливо зажил </a:t>
            </a:r>
            <a:r>
              <a:rPr lang="ru-RU" sz="1600" dirty="0" err="1" smtClean="0"/>
              <a:t>Тиндарей</a:t>
            </a:r>
            <a:r>
              <a:rPr lang="ru-RU" sz="1600" dirty="0" smtClean="0"/>
              <a:t>. Прошло немного времени, и Геркулес убил </a:t>
            </a:r>
            <a:r>
              <a:rPr lang="ru-RU" sz="1600" dirty="0" err="1" smtClean="0"/>
              <a:t>Гиппоконта</a:t>
            </a:r>
            <a:r>
              <a:rPr lang="ru-RU" sz="1600" dirty="0" smtClean="0"/>
              <a:t> и его сыновей, и тогда </a:t>
            </a:r>
            <a:r>
              <a:rPr lang="ru-RU" sz="1600" dirty="0" err="1" smtClean="0"/>
              <a:t>Тиндарей</a:t>
            </a:r>
            <a:r>
              <a:rPr lang="ru-RU" sz="1600" dirty="0" smtClean="0"/>
              <a:t> вернулся в родную Спарту вместе с </a:t>
            </a:r>
            <a:r>
              <a:rPr lang="ru-RU" sz="1600" dirty="0" err="1" smtClean="0"/>
              <a:t>Ледой</a:t>
            </a:r>
            <a:r>
              <a:rPr lang="ru-RU" sz="1600" dirty="0" smtClean="0"/>
              <a:t>.</a:t>
            </a:r>
          </a:p>
          <a:p>
            <a:r>
              <a:rPr lang="ru-RU" sz="1600" dirty="0" smtClean="0"/>
              <a:t>   Удивительная красота и очарование </a:t>
            </a:r>
            <a:r>
              <a:rPr lang="ru-RU" sz="1600" dirty="0" err="1" smtClean="0"/>
              <a:t>Леды</a:t>
            </a:r>
            <a:r>
              <a:rPr lang="ru-RU" sz="1600" dirty="0" smtClean="0"/>
              <a:t> вызывали восторг у каждого, кто ее видел. Весть о том, что она красива, как бессмертные богини, обошла всю Грецию. Могла ли такая красавица остаться не замеченной Зевсом? Увидел ее однажды Зевс и тотчас начал обдумывать способ, как ему овладеть </a:t>
            </a:r>
            <a:r>
              <a:rPr lang="ru-RU" sz="1600" dirty="0" err="1" smtClean="0"/>
              <a:t>Ледой</a:t>
            </a:r>
            <a:r>
              <a:rPr lang="ru-RU" sz="1600" dirty="0" smtClean="0"/>
              <a:t> так, чтобы об этом не узнала его ревнивая супруга Гера. Он превратился в белоснежного лебедя и спустился с высот Олимпа в Спарту, к </a:t>
            </a:r>
            <a:r>
              <a:rPr lang="ru-RU" sz="1600" dirty="0" err="1" smtClean="0"/>
              <a:t>Леде</a:t>
            </a:r>
            <a:r>
              <a:rPr lang="ru-RU" sz="1600" dirty="0" smtClean="0"/>
              <a:t>.</a:t>
            </a:r>
          </a:p>
          <a:p>
            <a:r>
              <a:rPr lang="ru-RU" sz="1600" dirty="0" smtClean="0"/>
              <a:t>   Каждую ночь </a:t>
            </a:r>
            <a:r>
              <a:rPr lang="ru-RU" sz="1600" dirty="0" err="1" smtClean="0"/>
              <a:t>Леда</a:t>
            </a:r>
            <a:r>
              <a:rPr lang="ru-RU" sz="1600" dirty="0" smtClean="0"/>
              <a:t> принимала Лебедя - всемогущего Зевса. От него у нее родились двое детей - дочь Елена, прекрасная, как богиня, которая позже стала причиной Троянской войны, и сын </a:t>
            </a:r>
            <a:r>
              <a:rPr lang="ru-RU" sz="1600" dirty="0" err="1" smtClean="0"/>
              <a:t>Полидевк</a:t>
            </a:r>
            <a:r>
              <a:rPr lang="ru-RU" sz="1600" dirty="0" smtClean="0"/>
              <a:t> - прославленный герой, которого Зевс одарил бессмертием (см. о созвездии Близнецов).</a:t>
            </a:r>
          </a:p>
          <a:p>
            <a:r>
              <a:rPr lang="ru-RU" sz="1600" dirty="0" smtClean="0"/>
              <a:t>   От </a:t>
            </a:r>
            <a:r>
              <a:rPr lang="ru-RU" sz="1600" dirty="0" err="1" smtClean="0"/>
              <a:t>Тиндарея</a:t>
            </a:r>
            <a:r>
              <a:rPr lang="ru-RU" sz="1600" dirty="0" smtClean="0"/>
              <a:t> </a:t>
            </a:r>
            <a:r>
              <a:rPr lang="ru-RU" sz="1600" dirty="0" err="1" smtClean="0"/>
              <a:t>Леда</a:t>
            </a:r>
            <a:r>
              <a:rPr lang="ru-RU" sz="1600" dirty="0" smtClean="0"/>
              <a:t> тоже родила двоих детей - дочь </a:t>
            </a:r>
            <a:r>
              <a:rPr lang="ru-RU" sz="1600" dirty="0" err="1" smtClean="0"/>
              <a:t>Клитемнестру</a:t>
            </a:r>
            <a:r>
              <a:rPr lang="ru-RU" sz="1600" dirty="0" smtClean="0"/>
              <a:t> и сына Кастора.</a:t>
            </a:r>
          </a:p>
          <a:p>
            <a:r>
              <a:rPr lang="ru-RU" sz="1600" dirty="0" smtClean="0"/>
              <a:t>   На небе созвездие Лебедя олицетворяет Зевса, который, превратившись в белоснежную птицу, летит на Землю к своей любимой </a:t>
            </a:r>
            <a:r>
              <a:rPr lang="ru-RU" sz="1600" dirty="0" err="1" smtClean="0"/>
              <a:t>Леде</a:t>
            </a:r>
            <a:r>
              <a:rPr lang="ru-RU" sz="1600" dirty="0" smtClean="0"/>
              <a:t>.</a:t>
            </a:r>
            <a:endParaRPr lang="ru-RU" sz="1600" dirty="0"/>
          </a:p>
        </p:txBody>
      </p:sp>
    </p:spTree>
  </p:cSld>
  <p:clrMapOvr>
    <a:masterClrMapping/>
  </p:clrMapOvr>
  <p:transition>
    <p:pull dir="ld"/>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0"/>
            <a:ext cx="8572544" cy="6463308"/>
          </a:xfrm>
          <a:prstGeom prst="rect">
            <a:avLst/>
          </a:prstGeom>
        </p:spPr>
        <p:txBody>
          <a:bodyPr wrap="square">
            <a:spAutoFit/>
          </a:bodyPr>
          <a:lstStyle/>
          <a:p>
            <a:r>
              <a:rPr lang="ru-RU" dirty="0" smtClean="0"/>
              <a:t>Увидел Кит Андромеду на скале и еще шире открыл пасть с острыми, как мечи, зубами. Из глаз вылетали кровавые молнии. Кит устремился к девушке. Андромеда в ужасе закричала... Еще миг, и чудовище ее уничтожит... Но тут с высот небес в крылатых сандалиях помчался на помощь девушке Персей, который увидел приближающееся к скале чудовище и услышал крики прикованной к скале девушки. Стрелой понесся Персей навстречу чудовищу и пронзил его мечом, но Кит только еще больше разъярился и извергнул еще более страшный огонь из своей пасти, такой, что пламя уже почти достигало ног несчастной Андромеды. Персею нельзя было терять времени, и он вытащил из волшебного мешка голову Медузы Горгоны. Сам он при этом отвернул голову, чтобы случайно не встретиться с ней взглядом, и направил глаза Медузы на чудовище. Вмиг Кит превратился в скалистый огромный остров посреди бурного моря. Засунул тогда Персей голову Медузы обратно в мешок, разбил цепи, сковывавшие Андромеду, и спросил ее, кто она и почему была прикована к скале.</a:t>
            </a:r>
          </a:p>
          <a:p>
            <a:r>
              <a:rPr lang="ru-RU" dirty="0" smtClean="0"/>
              <a:t>   Еще не опомнившись от пережитого ужаса, обливаясь слезами, Андромеда рассказала Персею о своей злосчастной участи. Он проводил ее во дворец отца. Слезы радости хлынули из глаз Цефея и Кассиопеи, когда они увидели свою прекрасную дочь живой. Восхищенные </a:t>
            </a:r>
          </a:p>
          <a:p>
            <a:r>
              <a:rPr lang="ru-RU" dirty="0" smtClean="0"/>
              <a:t>Персей и Андромеда.</a:t>
            </a:r>
          </a:p>
          <a:p>
            <a:endParaRPr lang="ru-RU" dirty="0" smtClean="0"/>
          </a:p>
          <a:p>
            <a:endParaRPr lang="ru-RU" dirty="0" smtClean="0"/>
          </a:p>
          <a:p>
            <a:r>
              <a:rPr lang="ru-RU" dirty="0" smtClean="0"/>
              <a:t>подвигом Персея, они отдали Андромеду ему в жены.</a:t>
            </a:r>
            <a:endParaRPr lang="ru-RU" dirty="0"/>
          </a:p>
        </p:txBody>
      </p:sp>
    </p:spTree>
  </p:cSld>
  <p:clrMapOvr>
    <a:masterClrMapping/>
  </p:clrMapOvr>
  <p:transition>
    <p:pull dir="ld"/>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785786" y="0"/>
            <a:ext cx="7286660" cy="6186309"/>
          </a:xfrm>
          <a:prstGeom prst="rect">
            <a:avLst/>
          </a:prstGeom>
        </p:spPr>
        <p:txBody>
          <a:bodyPr wrap="square">
            <a:spAutoFit/>
          </a:bodyPr>
          <a:lstStyle/>
          <a:p>
            <a:r>
              <a:rPr lang="ru-RU" dirty="0" smtClean="0"/>
              <a:t>Во дворце царя Цефея устроили невиданное свадебное торжество. Факелы Эроса и Гименея освещали огромные залы золотистым светом. Повсюду разносились опьяняющие запахи цветов и зелени, а нежные звуки дивных песен, лир и кифар разносились далеко от дворца. Обнимая прекрасную, как богиня, Андромеду, Персей рассказывал гостям о своих подвигах. Ликовали Цефей и Кассиопея от счастья, ниспосланного им богами, которые послали великого героя, спасшего их дочь и избавившего Эфиопию от обрушившейся на нее беды. Царь Цефей подарил Персею сказочный дворец и половину Эфиопии.</a:t>
            </a:r>
          </a:p>
          <a:p>
            <a:r>
              <a:rPr lang="ru-RU" dirty="0" smtClean="0"/>
              <a:t>   Недолго пробыл Персей в царстве Цефея. Вместе с Андромедой он отправился на остров Сериф, чтобы увидеть свою мать Данаю. Там он нашел ее в страшном отчаянии. Чтобы спастись от домогательств </a:t>
            </a:r>
            <a:r>
              <a:rPr lang="ru-RU" dirty="0" err="1" smtClean="0"/>
              <a:t>Полидекта</a:t>
            </a:r>
            <a:r>
              <a:rPr lang="ru-RU" dirty="0" smtClean="0"/>
              <a:t>, она была вынуждена скрываться в храме Зевса и не могла выходить оттуда. Гневом вспыхнуло сердце Персея. Пришел он к </a:t>
            </a:r>
            <a:r>
              <a:rPr lang="ru-RU" dirty="0" err="1" smtClean="0"/>
              <a:t>Полидекту</a:t>
            </a:r>
            <a:r>
              <a:rPr lang="ru-RU" dirty="0" smtClean="0"/>
              <a:t> как раз в тот момент, когда тот пировал со своими друзьями. Увидев Персея, </a:t>
            </a:r>
            <a:r>
              <a:rPr lang="ru-RU" dirty="0" err="1" smtClean="0"/>
              <a:t>Полидект</a:t>
            </a:r>
            <a:r>
              <a:rPr lang="ru-RU" dirty="0" smtClean="0"/>
              <a:t> не поверил своим глазам, потому что был уверен, что Персей не вернется живым из страны горгон. Но когда Персей сказал ему, что он убил Медузу Горгону и принес ее голову в мешке, </a:t>
            </a:r>
            <a:r>
              <a:rPr lang="ru-RU" dirty="0" err="1" smtClean="0"/>
              <a:t>Полидект</a:t>
            </a:r>
            <a:r>
              <a:rPr lang="ru-RU" dirty="0" smtClean="0"/>
              <a:t> чуть не умер от смеха. "Уж не считаешь ли ты меня ребенком, который поверит такой лжи?" - спросил он.</a:t>
            </a:r>
            <a:endParaRPr lang="ru-RU" dirty="0"/>
          </a:p>
        </p:txBody>
      </p:sp>
    </p:spTree>
  </p:cSld>
  <p:clrMapOvr>
    <a:masterClrMapping/>
  </p:clrMapOvr>
  <p:transition>
    <p:pull dir="ld"/>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71472" y="0"/>
            <a:ext cx="7929602" cy="6740307"/>
          </a:xfrm>
          <a:prstGeom prst="rect">
            <a:avLst/>
          </a:prstGeom>
        </p:spPr>
        <p:txBody>
          <a:bodyPr wrap="square">
            <a:spAutoFit/>
          </a:bodyPr>
          <a:lstStyle/>
          <a:p>
            <a:r>
              <a:rPr lang="ru-RU" dirty="0" smtClean="0"/>
              <a:t> Тогда Персей достал из мешка голову Медузы. Сам он отвернулся, чтобы не встретиться с ее взглядом, и сказал </a:t>
            </a:r>
            <a:r>
              <a:rPr lang="ru-RU" dirty="0" err="1" smtClean="0"/>
              <a:t>Полидекту</a:t>
            </a:r>
            <a:r>
              <a:rPr lang="ru-RU" dirty="0" smtClean="0"/>
              <a:t>: "Раз ты не веришь моим словам, посмотри своими глазами!"</a:t>
            </a:r>
          </a:p>
          <a:p>
            <a:r>
              <a:rPr lang="ru-RU" dirty="0" smtClean="0"/>
              <a:t>   Взглянул на Медузу </a:t>
            </a:r>
            <a:r>
              <a:rPr lang="ru-RU" dirty="0" err="1" smtClean="0"/>
              <a:t>Полидект</a:t>
            </a:r>
            <a:r>
              <a:rPr lang="ru-RU" dirty="0" smtClean="0"/>
              <a:t> и вмиг превратился в камень. В камни превратились и пировавшие с ним друзья.</a:t>
            </a:r>
          </a:p>
          <a:p>
            <a:r>
              <a:rPr lang="ru-RU" dirty="0" smtClean="0"/>
              <a:t>   Передал Персей остров Сериф </a:t>
            </a:r>
            <a:r>
              <a:rPr lang="ru-RU" dirty="0" err="1" smtClean="0"/>
              <a:t>Диктису</a:t>
            </a:r>
            <a:r>
              <a:rPr lang="ru-RU" dirty="0" smtClean="0"/>
              <a:t>, брату </a:t>
            </a:r>
            <a:r>
              <a:rPr lang="ru-RU" dirty="0" err="1" smtClean="0"/>
              <a:t>Полидекта</a:t>
            </a:r>
            <a:r>
              <a:rPr lang="ru-RU" dirty="0" smtClean="0"/>
              <a:t>, когда-то сетью вытащившему из моря сундук, в котором были заключены Персей и его мать. После этого Персей с Андромедой и </a:t>
            </a:r>
            <a:r>
              <a:rPr lang="ru-RU" dirty="0" err="1" smtClean="0"/>
              <a:t>Данаей</a:t>
            </a:r>
            <a:r>
              <a:rPr lang="ru-RU" dirty="0" smtClean="0"/>
              <a:t> отправился в Аргос к деду Персея </a:t>
            </a:r>
            <a:r>
              <a:rPr lang="ru-RU" dirty="0" err="1" smtClean="0"/>
              <a:t>Акрисию</a:t>
            </a:r>
            <a:r>
              <a:rPr lang="ru-RU" dirty="0" smtClean="0"/>
              <a:t>. А дед, вспомнив предсказание оракула о том, что ему суждено погибнуть от руки собственного внука, убежал из Аргоса далеко на север. Так Персей остался править в своем родном Аргосе. Он вернул шлем Аиду, крылатые сандалии и волшебный мешок нимфам, а меч Гермесу. Афине Палладе он подарил голову Медузы Горгоны.</a:t>
            </a:r>
          </a:p>
          <a:p>
            <a:r>
              <a:rPr lang="ru-RU" dirty="0" smtClean="0"/>
              <a:t>   Доволен был народ Аргоса управлением Персея и часто устраивал игры и торжества. Однажды на такие игры собрались герои со всех концов Греции. Прибыл туда и престарелый уже </a:t>
            </a:r>
            <a:r>
              <a:rPr lang="ru-RU" dirty="0" err="1" smtClean="0"/>
              <a:t>Акрисий</a:t>
            </a:r>
            <a:r>
              <a:rPr lang="ru-RU" dirty="0" smtClean="0"/>
              <a:t> и с радостью любовался состязаниями молодых. В играх принял участие и Персей. Он бросил тяжелый диск, который унесся высоко за облака и оттуда со страшной силой упал на голову </a:t>
            </a:r>
            <a:r>
              <a:rPr lang="ru-RU" dirty="0" err="1" smtClean="0"/>
              <a:t>Акрисия</a:t>
            </a:r>
            <a:r>
              <a:rPr lang="ru-RU" dirty="0" smtClean="0"/>
              <a:t>. Так исполнилось прорицание оракула.</a:t>
            </a:r>
          </a:p>
          <a:p>
            <a:r>
              <a:rPr lang="ru-RU" dirty="0" smtClean="0"/>
              <a:t>   Боги превратили героев этой чудесной легенды в звезды и вознесли их на небо, где они блестят как созвездия Цефея, Кассиопеи, Андромеды, Кита и Персея.</a:t>
            </a:r>
            <a:endParaRPr lang="ru-RU" dirty="0"/>
          </a:p>
        </p:txBody>
      </p:sp>
    </p:spTree>
  </p:cSld>
  <p:clrMapOvr>
    <a:masterClrMapping/>
  </p:clrMapOvr>
  <p:transition>
    <p:pull dir="ld"/>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2"/>
          <a:srcRect/>
          <a:stretch>
            <a:fillRect/>
          </a:stretch>
        </p:blipFill>
        <p:spPr bwMode="auto">
          <a:xfrm>
            <a:off x="1214414" y="785794"/>
            <a:ext cx="1905000" cy="1676400"/>
          </a:xfrm>
          <a:prstGeom prst="rect">
            <a:avLst/>
          </a:prstGeom>
          <a:noFill/>
          <a:ln w="9525">
            <a:noFill/>
            <a:miter lim="800000"/>
            <a:headEnd/>
            <a:tailEnd/>
          </a:ln>
          <a:effectLst/>
        </p:spPr>
      </p:pic>
      <p:sp>
        <p:nvSpPr>
          <p:cNvPr id="3" name="TextBox 2"/>
          <p:cNvSpPr txBox="1"/>
          <p:nvPr/>
        </p:nvSpPr>
        <p:spPr>
          <a:xfrm>
            <a:off x="1214414" y="2928934"/>
            <a:ext cx="3071834" cy="369332"/>
          </a:xfrm>
          <a:prstGeom prst="rect">
            <a:avLst/>
          </a:prstGeom>
          <a:noFill/>
        </p:spPr>
        <p:txBody>
          <a:bodyPr wrap="square" rtlCol="0">
            <a:spAutoFit/>
          </a:bodyPr>
          <a:lstStyle/>
          <a:p>
            <a:r>
              <a:rPr lang="ru-RU" dirty="0" smtClean="0"/>
              <a:t>Рыбы</a:t>
            </a:r>
            <a:endParaRPr lang="ru-RU" dirty="0"/>
          </a:p>
        </p:txBody>
      </p:sp>
      <p:sp>
        <p:nvSpPr>
          <p:cNvPr id="5" name="TextBox 4"/>
          <p:cNvSpPr txBox="1"/>
          <p:nvPr/>
        </p:nvSpPr>
        <p:spPr>
          <a:xfrm>
            <a:off x="4429124" y="571480"/>
            <a:ext cx="3429024" cy="584775"/>
          </a:xfrm>
          <a:prstGeom prst="rect">
            <a:avLst/>
          </a:prstGeom>
          <a:noFill/>
        </p:spPr>
        <p:txBody>
          <a:bodyPr wrap="square" rtlCol="0">
            <a:spAutoFit/>
          </a:bodyPr>
          <a:lstStyle/>
          <a:p>
            <a:r>
              <a:rPr lang="ru-RU" sz="3200" dirty="0" smtClean="0"/>
              <a:t>Созвездие Рыбы</a:t>
            </a:r>
            <a:endParaRPr lang="ru-RU" sz="3200" dirty="0"/>
          </a:p>
        </p:txBody>
      </p:sp>
      <p:pic>
        <p:nvPicPr>
          <p:cNvPr id="15362" name="Picture 2" descr="C:\Users\Максименко Анатолий\Desktop\Рисунок18.jpg"/>
          <p:cNvPicPr>
            <a:picLocks noChangeAspect="1" noChangeArrowheads="1"/>
          </p:cNvPicPr>
          <p:nvPr/>
        </p:nvPicPr>
        <p:blipFill>
          <a:blip r:embed="rId3"/>
          <a:srcRect/>
          <a:stretch>
            <a:fillRect/>
          </a:stretch>
        </p:blipFill>
        <p:spPr bwMode="auto">
          <a:xfrm>
            <a:off x="3286116" y="2357430"/>
            <a:ext cx="5357850" cy="4255881"/>
          </a:xfrm>
          <a:prstGeom prst="rect">
            <a:avLst/>
          </a:prstGeom>
          <a:noFill/>
        </p:spPr>
      </p:pic>
    </p:spTree>
  </p:cSld>
  <p:clrMapOvr>
    <a:masterClrMapping/>
  </p:clrMapOvr>
  <p:transition>
    <p:pull dir="ld"/>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714348" y="428604"/>
            <a:ext cx="7072346" cy="5355312"/>
          </a:xfrm>
          <a:prstGeom prst="rect">
            <a:avLst/>
          </a:prstGeom>
        </p:spPr>
        <p:txBody>
          <a:bodyPr wrap="square">
            <a:spAutoFit/>
          </a:bodyPr>
          <a:lstStyle/>
          <a:p>
            <a:r>
              <a:rPr lang="ru-RU" dirty="0" smtClean="0"/>
              <a:t>У царя Приама был брат </a:t>
            </a:r>
            <a:r>
              <a:rPr lang="ru-RU" dirty="0" err="1" smtClean="0"/>
              <a:t>Титон</a:t>
            </a:r>
            <a:r>
              <a:rPr lang="ru-RU" dirty="0" smtClean="0"/>
              <a:t>, очаровавший своей красотой крылатую богиню зари Эос, которая похитила </a:t>
            </a:r>
            <a:r>
              <a:rPr lang="ru-RU" dirty="0" err="1" smtClean="0"/>
              <a:t>Титона</a:t>
            </a:r>
            <a:r>
              <a:rPr lang="ru-RU" dirty="0" smtClean="0"/>
              <a:t> и унесла его к себе на край Земли и Неба. Боги дали ему бессмертие, но не дали вечной молодости. Проходили дни и годы и оставляли безжалостные следы на его лице.</a:t>
            </a:r>
          </a:p>
          <a:p>
            <a:r>
              <a:rPr lang="ru-RU" dirty="0" smtClean="0"/>
              <a:t>   Как-то </a:t>
            </a:r>
            <a:r>
              <a:rPr lang="ru-RU" dirty="0" err="1" smtClean="0"/>
              <a:t>Титон</a:t>
            </a:r>
            <a:r>
              <a:rPr lang="ru-RU" dirty="0" smtClean="0"/>
              <a:t> заметил вдали богиню любви Афродиту, шедшую со своим сыном Эросом, который был готов в любой миг выпустить из натянутого лука любовную стрелу в сердце бога или смертного. Одетая в златотканые одежды, с венком из благоуханных цветов на голове, Афродита шла, держа за руку своего сына. И там, где ступала прекрасная богиня, вырастали чудесные цветы и воздух благоухал свежестью и молодостью. Очарованный ее красотой, </a:t>
            </a:r>
            <a:r>
              <a:rPr lang="ru-RU" dirty="0" err="1" smtClean="0"/>
              <a:t>Титон</a:t>
            </a:r>
            <a:r>
              <a:rPr lang="ru-RU" dirty="0" smtClean="0"/>
              <a:t> бросился вслед за Афродитой, которая вместе с сыном стала убегать. Еще немного, и </a:t>
            </a:r>
            <a:r>
              <a:rPr lang="ru-RU" dirty="0" err="1" smtClean="0"/>
              <a:t>Титон</a:t>
            </a:r>
            <a:r>
              <a:rPr lang="ru-RU" dirty="0" smtClean="0"/>
              <a:t> должен был их настигнуть. Чтобы спастись от его преследования, Афродита и Эрос бросились в реку Евфрат и превратились в рыб. Боги поместили на небе среди созвездий двух рыб, связанных широкой и длинной лентой, олицетворяющей великую материнскую любовь.</a:t>
            </a:r>
            <a:endParaRPr lang="ru-RU" dirty="0"/>
          </a:p>
        </p:txBody>
      </p:sp>
    </p:spTree>
  </p:cSld>
  <p:clrMapOvr>
    <a:masterClrMapping/>
  </p:clrMapOvr>
  <p:transition>
    <p:pull dir="ld"/>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143504" y="142852"/>
            <a:ext cx="3127395" cy="584775"/>
          </a:xfrm>
          <a:prstGeom prst="rect">
            <a:avLst/>
          </a:prstGeom>
        </p:spPr>
        <p:txBody>
          <a:bodyPr wrap="none">
            <a:spAutoFit/>
          </a:bodyPr>
          <a:lstStyle/>
          <a:p>
            <a:r>
              <a:rPr lang="ru-RU" sz="3200" dirty="0" smtClean="0"/>
              <a:t>ТРЕУГОЛЬНИК</a:t>
            </a:r>
            <a:endParaRPr lang="ru-RU" sz="3200" dirty="0"/>
          </a:p>
        </p:txBody>
      </p:sp>
      <p:pic>
        <p:nvPicPr>
          <p:cNvPr id="17410" name="Picture 2"/>
          <p:cNvPicPr>
            <a:picLocks noChangeAspect="1" noChangeArrowheads="1"/>
          </p:cNvPicPr>
          <p:nvPr/>
        </p:nvPicPr>
        <p:blipFill>
          <a:blip r:embed="rId2"/>
          <a:srcRect/>
          <a:stretch>
            <a:fillRect/>
          </a:stretch>
        </p:blipFill>
        <p:spPr bwMode="auto">
          <a:xfrm>
            <a:off x="1285852" y="1000108"/>
            <a:ext cx="1905000" cy="1733550"/>
          </a:xfrm>
          <a:prstGeom prst="rect">
            <a:avLst/>
          </a:prstGeom>
          <a:noFill/>
          <a:ln w="9525">
            <a:noFill/>
            <a:miter lim="800000"/>
            <a:headEnd/>
            <a:tailEnd/>
          </a:ln>
          <a:effectLst/>
        </p:spPr>
      </p:pic>
      <p:sp>
        <p:nvSpPr>
          <p:cNvPr id="5" name="TextBox 4"/>
          <p:cNvSpPr txBox="1"/>
          <p:nvPr/>
        </p:nvSpPr>
        <p:spPr>
          <a:xfrm>
            <a:off x="642910" y="3643314"/>
            <a:ext cx="2428892" cy="646331"/>
          </a:xfrm>
          <a:prstGeom prst="rect">
            <a:avLst/>
          </a:prstGeom>
          <a:noFill/>
        </p:spPr>
        <p:txBody>
          <a:bodyPr wrap="square" rtlCol="0">
            <a:spAutoFit/>
          </a:bodyPr>
          <a:lstStyle/>
          <a:p>
            <a:r>
              <a:rPr lang="ru-RU" dirty="0" smtClean="0"/>
              <a:t>Созвездие Треугольника</a:t>
            </a:r>
            <a:endParaRPr lang="ru-RU" dirty="0"/>
          </a:p>
        </p:txBody>
      </p:sp>
      <p:sp>
        <p:nvSpPr>
          <p:cNvPr id="6" name="Прямоугольник 5"/>
          <p:cNvSpPr/>
          <p:nvPr/>
        </p:nvSpPr>
        <p:spPr>
          <a:xfrm>
            <a:off x="1214414" y="5103674"/>
            <a:ext cx="6215090" cy="1200329"/>
          </a:xfrm>
          <a:prstGeom prst="rect">
            <a:avLst/>
          </a:prstGeom>
        </p:spPr>
        <p:txBody>
          <a:bodyPr wrap="square">
            <a:spAutoFit/>
          </a:bodyPr>
          <a:lstStyle/>
          <a:p>
            <a:r>
              <a:rPr lang="ru-RU" dirty="0" smtClean="0"/>
              <a:t> В этом треугольнике древние греки видели перенесенную </a:t>
            </a:r>
          </a:p>
          <a:p>
            <a:r>
              <a:rPr lang="ru-RU" dirty="0" smtClean="0"/>
              <a:t>Изображение созвездия Треугольника.</a:t>
            </a:r>
          </a:p>
          <a:p>
            <a:r>
              <a:rPr lang="ru-RU" dirty="0" smtClean="0"/>
              <a:t>на небо богами дельту реки Нила.</a:t>
            </a:r>
            <a:endParaRPr lang="ru-RU" dirty="0"/>
          </a:p>
        </p:txBody>
      </p:sp>
      <p:pic>
        <p:nvPicPr>
          <p:cNvPr id="16386" name="Picture 2" descr="C:\Users\Максименко Анатолий\Desktop\Рисунок19.jpg"/>
          <p:cNvPicPr>
            <a:picLocks noChangeAspect="1" noChangeArrowheads="1"/>
          </p:cNvPicPr>
          <p:nvPr/>
        </p:nvPicPr>
        <p:blipFill>
          <a:blip r:embed="rId3"/>
          <a:srcRect/>
          <a:stretch>
            <a:fillRect/>
          </a:stretch>
        </p:blipFill>
        <p:spPr bwMode="auto">
          <a:xfrm>
            <a:off x="3428992" y="714356"/>
            <a:ext cx="5226668" cy="4357718"/>
          </a:xfrm>
          <a:prstGeom prst="rect">
            <a:avLst/>
          </a:prstGeom>
          <a:noFill/>
        </p:spPr>
      </p:pic>
    </p:spTree>
  </p:cSld>
  <p:clrMapOvr>
    <a:masterClrMapping/>
  </p:clrMapOvr>
  <p:transition>
    <p:pull dir="ld"/>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p:cNvPicPr>
            <a:picLocks noChangeAspect="1" noChangeArrowheads="1"/>
          </p:cNvPicPr>
          <p:nvPr/>
        </p:nvPicPr>
        <p:blipFill>
          <a:blip r:embed="rId2"/>
          <a:srcRect/>
          <a:stretch>
            <a:fillRect/>
          </a:stretch>
        </p:blipFill>
        <p:spPr bwMode="auto">
          <a:xfrm>
            <a:off x="571472" y="1357298"/>
            <a:ext cx="1905000" cy="1743075"/>
          </a:xfrm>
          <a:prstGeom prst="rect">
            <a:avLst/>
          </a:prstGeom>
          <a:noFill/>
          <a:ln w="9525">
            <a:noFill/>
            <a:miter lim="800000"/>
            <a:headEnd/>
            <a:tailEnd/>
          </a:ln>
          <a:effectLst/>
        </p:spPr>
      </p:pic>
      <p:sp>
        <p:nvSpPr>
          <p:cNvPr id="4" name="Прямоугольник 3"/>
          <p:cNvSpPr/>
          <p:nvPr/>
        </p:nvSpPr>
        <p:spPr>
          <a:xfrm>
            <a:off x="4786314" y="357166"/>
            <a:ext cx="2468112" cy="584775"/>
          </a:xfrm>
          <a:prstGeom prst="rect">
            <a:avLst/>
          </a:prstGeom>
        </p:spPr>
        <p:txBody>
          <a:bodyPr wrap="none">
            <a:spAutoFit/>
          </a:bodyPr>
          <a:lstStyle/>
          <a:p>
            <a:r>
              <a:rPr lang="ru-RU" sz="3200" dirty="0" smtClean="0"/>
              <a:t>ВОЗНИЧИЙ</a:t>
            </a:r>
            <a:endParaRPr lang="ru-RU" sz="3200" dirty="0"/>
          </a:p>
        </p:txBody>
      </p:sp>
      <p:sp>
        <p:nvSpPr>
          <p:cNvPr id="5" name="TextBox 4"/>
          <p:cNvSpPr txBox="1"/>
          <p:nvPr/>
        </p:nvSpPr>
        <p:spPr>
          <a:xfrm>
            <a:off x="285720" y="3786190"/>
            <a:ext cx="3929090" cy="369332"/>
          </a:xfrm>
          <a:prstGeom prst="rect">
            <a:avLst/>
          </a:prstGeom>
          <a:noFill/>
        </p:spPr>
        <p:txBody>
          <a:bodyPr wrap="square" rtlCol="0">
            <a:spAutoFit/>
          </a:bodyPr>
          <a:lstStyle/>
          <a:p>
            <a:r>
              <a:rPr lang="ru-RU" dirty="0" smtClean="0"/>
              <a:t>Созвездие Возничего</a:t>
            </a:r>
            <a:endParaRPr lang="ru-RU" dirty="0"/>
          </a:p>
        </p:txBody>
      </p:sp>
      <p:pic>
        <p:nvPicPr>
          <p:cNvPr id="17410" name="Picture 2" descr="C:\Users\Максименко Анатолий\Desktop\Рисунок20.jpg"/>
          <p:cNvPicPr>
            <a:picLocks noChangeAspect="1" noChangeArrowheads="1"/>
          </p:cNvPicPr>
          <p:nvPr/>
        </p:nvPicPr>
        <p:blipFill>
          <a:blip r:embed="rId3"/>
          <a:srcRect/>
          <a:stretch>
            <a:fillRect/>
          </a:stretch>
        </p:blipFill>
        <p:spPr bwMode="auto">
          <a:xfrm>
            <a:off x="3857620" y="1571612"/>
            <a:ext cx="3957654" cy="4899953"/>
          </a:xfrm>
          <a:prstGeom prst="rect">
            <a:avLst/>
          </a:prstGeom>
          <a:noFill/>
        </p:spPr>
      </p:pic>
    </p:spTree>
  </p:cSld>
  <p:clrMapOvr>
    <a:masterClrMapping/>
  </p:clrMapOvr>
  <p:transition>
    <p:pull dir="ld"/>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28596" y="214290"/>
            <a:ext cx="8429684" cy="5632311"/>
          </a:xfrm>
          <a:prstGeom prst="rect">
            <a:avLst/>
          </a:prstGeom>
        </p:spPr>
        <p:txBody>
          <a:bodyPr wrap="square">
            <a:spAutoFit/>
          </a:bodyPr>
          <a:lstStyle/>
          <a:p>
            <a:r>
              <a:rPr lang="ru-RU" dirty="0" smtClean="0"/>
              <a:t> По мифу, разработанному Еврипидом в трагедии "Ипполит", в созвездии Возничего увековечен целомудренный юноша Ипполит.</a:t>
            </a:r>
          </a:p>
          <a:p>
            <a:r>
              <a:rPr lang="ru-RU" dirty="0" smtClean="0"/>
              <a:t>   Федра, жена афинского царя Тесея, безумно влюбилась в своего пасынка Ипполита - красивого, статного юношу, страстного охотника. Как-то вечером, когда Ипполит отправлялся в лес на охоту, Федра остановила его и открыла ему свои чувства, но Ипполит отверг ее любовь. Оскорбленная Федра так возненавидела его, что решила погубить юношу. В слезах она пришла к своему мужу и оклеветала Ипполита, сказав, что он пытался ее обесчестить.</a:t>
            </a:r>
          </a:p>
          <a:p>
            <a:r>
              <a:rPr lang="ru-RU" dirty="0" smtClean="0"/>
              <a:t>   Поверив клевете, царь Тесей обратился с горячей просьбой к властителю морей богу Посейдону погубить его сына за преступные намерения.</a:t>
            </a:r>
          </a:p>
          <a:p>
            <a:r>
              <a:rPr lang="ru-RU" dirty="0" smtClean="0"/>
              <a:t>   Однажды утром, когда Ипполит мчался на своей колеснице по берегу моря, неожиданно из морских глубин появился огромный разъяренный бык, посланный богом Посейдоном. Буйные кони испугались и понеслись, Ипполит выпустил поводья из рук, и колесница разбилась о камни. Так трагически погиб невинный юноша...</a:t>
            </a:r>
          </a:p>
          <a:p>
            <a:r>
              <a:rPr lang="ru-RU" dirty="0" smtClean="0"/>
              <a:t>   Прошло немного времени, и клевета </a:t>
            </a:r>
            <a:r>
              <a:rPr lang="ru-RU" dirty="0" err="1" smtClean="0"/>
              <a:t>Федры</a:t>
            </a:r>
            <a:r>
              <a:rPr lang="ru-RU" dirty="0" smtClean="0"/>
              <a:t> была обнаружена. Боги вознесли Ипполита на небо и превратили его в красивое созвездие Возничего, чтобы оно привлекало взгляды людей и напоминало им о вероломной клевете </a:t>
            </a:r>
            <a:r>
              <a:rPr lang="ru-RU" dirty="0" err="1" smtClean="0"/>
              <a:t>Федры</a:t>
            </a:r>
            <a:r>
              <a:rPr lang="ru-RU" dirty="0" smtClean="0"/>
              <a:t>.</a:t>
            </a:r>
            <a:endParaRPr lang="ru-RU" dirty="0"/>
          </a:p>
        </p:txBody>
      </p:sp>
    </p:spTree>
  </p:cSld>
  <p:clrMapOvr>
    <a:masterClrMapping/>
  </p:clrMapOvr>
  <p:transition>
    <p:pull dir="ld"/>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857224" y="428604"/>
            <a:ext cx="6858000" cy="5632311"/>
          </a:xfrm>
          <a:prstGeom prst="rect">
            <a:avLst/>
          </a:prstGeom>
        </p:spPr>
        <p:txBody>
          <a:bodyPr wrap="square">
            <a:spAutoFit/>
          </a:bodyPr>
          <a:lstStyle/>
          <a:p>
            <a:r>
              <a:rPr lang="ru-RU" sz="2000" b="1" i="1" dirty="0" smtClean="0"/>
              <a:t> Как бы ни различались мифы о созвездии Возничего, на всех старинных картах и в звездных атласах его изображение остается постоянным: левой рукой он держит двух козлят, а на левом плече у него стоит коза. Действительно, странный возничий! Но надо помнить, что в </a:t>
            </a:r>
            <a:r>
              <a:rPr lang="ru-RU" sz="2000" b="1" i="1" dirty="0" err="1" smtClean="0"/>
              <a:t>доантичные</a:t>
            </a:r>
            <a:r>
              <a:rPr lang="ru-RU" sz="2000" b="1" i="1" dirty="0" smtClean="0"/>
              <a:t> времена люди видели в созвездии Возничего пастуха со стадом. И несмотря на то что созвездие было переименовано, древние греки сохранили античный образ пастуха с двумя козлятами.</a:t>
            </a:r>
          </a:p>
          <a:p>
            <a:r>
              <a:rPr lang="ru-RU" sz="2000" b="1" i="1" dirty="0" smtClean="0"/>
              <a:t>   Что же касается козы, стоящей на левом плече возничего, то в ней видели козу </a:t>
            </a:r>
            <a:r>
              <a:rPr lang="ru-RU" sz="2000" b="1" i="1" dirty="0" err="1" smtClean="0"/>
              <a:t>Амалтею</a:t>
            </a:r>
            <a:r>
              <a:rPr lang="ru-RU" sz="2000" b="1" i="1" dirty="0" smtClean="0"/>
              <a:t>, вскормившую своим молоком Зевса в горах острова Крит. Когда же Зевс стал властелином Неба и Земли, он не забыл козы </a:t>
            </a:r>
            <a:r>
              <a:rPr lang="ru-RU" sz="2000" b="1" i="1" dirty="0" err="1" smtClean="0"/>
              <a:t>Амалтеи</a:t>
            </a:r>
            <a:r>
              <a:rPr lang="ru-RU" sz="2000" b="1" i="1" dirty="0" smtClean="0"/>
              <a:t>. Он превратил ее в яркую звезду и оставил на небе в созвездии Возничего.</a:t>
            </a:r>
            <a:endParaRPr lang="ru-RU" sz="2000" b="1" i="1" dirty="0"/>
          </a:p>
        </p:txBody>
      </p:sp>
    </p:spTree>
  </p:cSld>
  <p:clrMapOvr>
    <a:masterClrMapping/>
  </p:clrMapOvr>
  <p:transition>
    <p:pull dir="ld"/>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a:blip r:embed="rId2"/>
          <a:srcRect/>
          <a:stretch>
            <a:fillRect/>
          </a:stretch>
        </p:blipFill>
        <p:spPr bwMode="auto">
          <a:xfrm>
            <a:off x="1000100" y="1643050"/>
            <a:ext cx="1905000" cy="1685925"/>
          </a:xfrm>
          <a:prstGeom prst="rect">
            <a:avLst/>
          </a:prstGeom>
          <a:noFill/>
          <a:ln w="9525">
            <a:noFill/>
            <a:miter lim="800000"/>
            <a:headEnd/>
            <a:tailEnd/>
          </a:ln>
          <a:effectLst/>
        </p:spPr>
      </p:pic>
      <p:sp>
        <p:nvSpPr>
          <p:cNvPr id="3" name="Прямоугольник 2"/>
          <p:cNvSpPr/>
          <p:nvPr/>
        </p:nvSpPr>
        <p:spPr>
          <a:xfrm>
            <a:off x="5786446" y="500042"/>
            <a:ext cx="1555234" cy="584775"/>
          </a:xfrm>
          <a:prstGeom prst="rect">
            <a:avLst/>
          </a:prstGeom>
        </p:spPr>
        <p:txBody>
          <a:bodyPr wrap="none">
            <a:spAutoFit/>
          </a:bodyPr>
          <a:lstStyle/>
          <a:p>
            <a:r>
              <a:rPr lang="ru-RU" sz="3200" dirty="0" smtClean="0"/>
              <a:t>ТЕЛЕЦ</a:t>
            </a:r>
            <a:endParaRPr lang="ru-RU" sz="3200" dirty="0"/>
          </a:p>
        </p:txBody>
      </p:sp>
      <p:sp>
        <p:nvSpPr>
          <p:cNvPr id="5" name="TextBox 4"/>
          <p:cNvSpPr txBox="1"/>
          <p:nvPr/>
        </p:nvSpPr>
        <p:spPr>
          <a:xfrm>
            <a:off x="785786" y="4214818"/>
            <a:ext cx="2714644" cy="369332"/>
          </a:xfrm>
          <a:prstGeom prst="rect">
            <a:avLst/>
          </a:prstGeom>
          <a:noFill/>
        </p:spPr>
        <p:txBody>
          <a:bodyPr wrap="square" rtlCol="0">
            <a:spAutoFit/>
          </a:bodyPr>
          <a:lstStyle/>
          <a:p>
            <a:r>
              <a:rPr lang="ru-RU" dirty="0" smtClean="0"/>
              <a:t>Созвездие Тельца</a:t>
            </a:r>
            <a:endParaRPr lang="ru-RU" dirty="0"/>
          </a:p>
        </p:txBody>
      </p:sp>
      <p:pic>
        <p:nvPicPr>
          <p:cNvPr id="18434" name="Picture 2" descr="C:\Users\Максименко Анатолий\Desktop\Рисунок21.jpg"/>
          <p:cNvPicPr>
            <a:picLocks noChangeAspect="1" noChangeArrowheads="1"/>
          </p:cNvPicPr>
          <p:nvPr/>
        </p:nvPicPr>
        <p:blipFill>
          <a:blip r:embed="rId3"/>
          <a:srcRect/>
          <a:stretch>
            <a:fillRect/>
          </a:stretch>
        </p:blipFill>
        <p:spPr bwMode="auto">
          <a:xfrm>
            <a:off x="3214678" y="1928801"/>
            <a:ext cx="5357850" cy="4546055"/>
          </a:xfrm>
          <a:prstGeom prst="rect">
            <a:avLst/>
          </a:prstGeom>
          <a:noFill/>
        </p:spPr>
      </p:pic>
    </p:spTree>
  </p:cSld>
  <p:clrMapOvr>
    <a:masterClrMapping/>
  </p:clrMapOvr>
  <p:transition>
    <p:pull dir="ld"/>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000100" y="1214422"/>
            <a:ext cx="6858000" cy="3970318"/>
          </a:xfrm>
          <a:prstGeom prst="rect">
            <a:avLst/>
          </a:prstGeom>
        </p:spPr>
        <p:txBody>
          <a:bodyPr wrap="square">
            <a:spAutoFit/>
          </a:bodyPr>
          <a:lstStyle/>
          <a:p>
            <a:r>
              <a:rPr lang="ru-RU" dirty="0" smtClean="0"/>
              <a:t> Существует волнующий миф, который связывает созвездие Лебедя трагической гибелью Фаэтона.</a:t>
            </a:r>
          </a:p>
          <a:p>
            <a:r>
              <a:rPr lang="ru-RU" dirty="0" smtClean="0"/>
              <a:t>   Фаэтон утонул в водах реки </a:t>
            </a:r>
            <a:r>
              <a:rPr lang="ru-RU" dirty="0" err="1" smtClean="0"/>
              <a:t>Эридан</a:t>
            </a:r>
            <a:r>
              <a:rPr lang="ru-RU" dirty="0" smtClean="0"/>
              <a:t>. Его сестры - </a:t>
            </a:r>
            <a:r>
              <a:rPr lang="ru-RU" dirty="0" err="1" smtClean="0"/>
              <a:t>гелиады</a:t>
            </a:r>
            <a:r>
              <a:rPr lang="ru-RU" dirty="0" smtClean="0"/>
              <a:t> - оплакивали его день и ночь. Боги сжалились над ними и превратили их в тополя, листья которых грустно шумят, </a:t>
            </a:r>
            <a:r>
              <a:rPr lang="ru-RU" dirty="0" err="1" smtClean="0"/>
              <a:t>склонясь</a:t>
            </a:r>
            <a:r>
              <a:rPr lang="ru-RU" dirty="0" smtClean="0"/>
              <a:t> над рекой </a:t>
            </a:r>
            <a:r>
              <a:rPr lang="ru-RU" dirty="0" err="1" smtClean="0"/>
              <a:t>Эридан</a:t>
            </a:r>
            <a:r>
              <a:rPr lang="ru-RU" dirty="0" smtClean="0"/>
              <a:t>.</a:t>
            </a:r>
          </a:p>
          <a:p>
            <a:r>
              <a:rPr lang="ru-RU" dirty="0" smtClean="0"/>
              <a:t>   Безутешно оплакивал Фаэтона и его самый близкий товарищ и друг </a:t>
            </a:r>
            <a:r>
              <a:rPr lang="ru-RU" dirty="0" err="1" smtClean="0"/>
              <a:t>Кикн</a:t>
            </a:r>
            <a:r>
              <a:rPr lang="ru-RU" dirty="0" smtClean="0"/>
              <a:t> (древнегреческое "</a:t>
            </a:r>
            <a:r>
              <a:rPr lang="ru-RU" dirty="0" err="1" smtClean="0"/>
              <a:t>кикн</a:t>
            </a:r>
            <a:r>
              <a:rPr lang="ru-RU" dirty="0" smtClean="0"/>
              <a:t>" означало "лебедь"). Много раз бросался он в воды </a:t>
            </a:r>
            <a:r>
              <a:rPr lang="ru-RU" dirty="0" err="1" smtClean="0"/>
              <a:t>Эридана</a:t>
            </a:r>
            <a:r>
              <a:rPr lang="ru-RU" dirty="0" smtClean="0"/>
              <a:t>, надеясь найти тело своего друга, но все было напрасно. Скорбь </a:t>
            </a:r>
            <a:r>
              <a:rPr lang="ru-RU" dirty="0" err="1" smtClean="0"/>
              <a:t>Кикна</a:t>
            </a:r>
            <a:r>
              <a:rPr lang="ru-RU" dirty="0" smtClean="0"/>
              <a:t> становилась все сильнее. Это тронуло богов, и они превратили его в белоснежного лебедя и оставили на небе в виде одноименного созвездия. Своей красотой созвездие привлекает внимание людей и напоминает им об искренней дружбе </a:t>
            </a:r>
            <a:r>
              <a:rPr lang="ru-RU" dirty="0" err="1" smtClean="0"/>
              <a:t>Кикна</a:t>
            </a:r>
            <a:r>
              <a:rPr lang="ru-RU" dirty="0" smtClean="0"/>
              <a:t> и Фаэтона.</a:t>
            </a:r>
            <a:endParaRPr lang="ru-RU" dirty="0"/>
          </a:p>
        </p:txBody>
      </p:sp>
    </p:spTree>
  </p:cSld>
  <p:clrMapOvr>
    <a:masterClrMapping/>
  </p:clrMapOvr>
  <p:transition>
    <p:pull dir="ld"/>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85720" y="0"/>
            <a:ext cx="8858280" cy="6247864"/>
          </a:xfrm>
          <a:prstGeom prst="rect">
            <a:avLst/>
          </a:prstGeom>
        </p:spPr>
        <p:txBody>
          <a:bodyPr wrap="square">
            <a:spAutoFit/>
          </a:bodyPr>
          <a:lstStyle/>
          <a:p>
            <a:r>
              <a:rPr lang="ru-RU" sz="1600" dirty="0" smtClean="0"/>
              <a:t>  Бог Посейдон послал царю Миносу - сыну Европы, владетелю острова Крит, молодого белого, как снег, жертвенного быка. Жалко стало Миносу губить такое прекрасное животное, и он отпустил его на свободу, а в жертву принес одного из своих быков. Этот поступок Миноса так разгневал Посейдона, что он вселил бешенство в посланного им быка. Взбешенный бык уничтожал на своем пути все, что попадалось. Бедствия, которые он причинял, </a:t>
            </a:r>
            <a:r>
              <a:rPr lang="ru-RU" sz="1600" dirty="0" err="1" smtClean="0"/>
              <a:t>становилсиь</a:t>
            </a:r>
            <a:r>
              <a:rPr lang="ru-RU" sz="1600" dirty="0" smtClean="0"/>
              <a:t> все более угрожающими, и над Критом нависла опасность полного опустошения.</a:t>
            </a:r>
          </a:p>
          <a:p>
            <a:r>
              <a:rPr lang="ru-RU" sz="1600" dirty="0" smtClean="0"/>
              <a:t>   Геркулес, прибывший на остров Крит по поручению царя </a:t>
            </a:r>
            <a:r>
              <a:rPr lang="ru-RU" sz="1600" dirty="0" err="1" smtClean="0"/>
              <a:t>Еврис-фея</a:t>
            </a:r>
            <a:r>
              <a:rPr lang="ru-RU" sz="1600" dirty="0" smtClean="0"/>
              <a:t>. схватил бешеного быка и укротил его (см. о созвездии Геркулеса). После этого он сел на него верхом, переплыл море39 и добрался до Пелопоннеса. Как ягненка, повел за собой Геркулес укрощенного быка и привел его в Микены. Увидел его </a:t>
            </a:r>
            <a:r>
              <a:rPr lang="ru-RU" sz="1600" dirty="0" err="1" smtClean="0"/>
              <a:t>Еврисфей</a:t>
            </a:r>
            <a:r>
              <a:rPr lang="ru-RU" sz="1600" dirty="0" smtClean="0"/>
              <a:t>, восхитился величественным животным, но не осмелился оставить его в своем стаде, а выпустил на свободу.</a:t>
            </a:r>
          </a:p>
          <a:p>
            <a:r>
              <a:rPr lang="ru-RU" sz="1600" dirty="0" smtClean="0"/>
              <a:t>   Почувствовав себя свободным, бык Посейдона снова разбушевался. Вихрем пронесся он по всему Пелопоннесу и помчался далеко на север. Он достиг Аттики, появился на Марафонском поле и начал бесноваться по всей округе. Бык опустошал посевы и уничтожал на своем пути все, что только попадалось на его кривые и острые рога. Невиданное бедствие постигло Аттику, от которого ее избавил герой Тесей. Он прибыл туда и сразу отправился на Марафонское поле. Увидел его бык и с яростью набросился па Тесея. Но Тесей схватил быка за рога мощными руками и так завернул ему голову, что чудовище беспомощно грохнулось на землю у его ног. Тесей опутал быка тяжелыми цепями и повел в Афины. Когда они пришли туда, он принес быка Посейдона в жертву богу Аполлону.</a:t>
            </a:r>
          </a:p>
          <a:p>
            <a:r>
              <a:rPr lang="ru-RU" sz="1600" dirty="0" smtClean="0"/>
              <a:t>   А Посейдон превратил своего снежно-белого быка в созвездие Тельца и оставил его на небе.</a:t>
            </a:r>
            <a:endParaRPr lang="ru-RU" sz="1600" dirty="0"/>
          </a:p>
        </p:txBody>
      </p:sp>
    </p:spTree>
  </p:cSld>
  <p:clrMapOvr>
    <a:masterClrMapping/>
  </p:clrMapOvr>
  <p:transition>
    <p:pull dir="ld"/>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85720" y="0"/>
            <a:ext cx="5429288" cy="1077218"/>
          </a:xfrm>
          <a:prstGeom prst="rect">
            <a:avLst/>
          </a:prstGeom>
        </p:spPr>
        <p:txBody>
          <a:bodyPr wrap="square">
            <a:spAutoFit/>
          </a:bodyPr>
          <a:lstStyle/>
          <a:p>
            <a:r>
              <a:rPr lang="ru-RU" sz="3200" dirty="0" smtClean="0"/>
              <a:t>ОРИОН, </a:t>
            </a:r>
            <a:r>
              <a:rPr lang="ru-RU" sz="3200" dirty="0" smtClean="0"/>
              <a:t>БОЛЬШОЙ </a:t>
            </a:r>
            <a:r>
              <a:rPr lang="ru-RU" sz="3200" dirty="0" smtClean="0"/>
              <a:t>ПЕС,</a:t>
            </a:r>
          </a:p>
          <a:p>
            <a:r>
              <a:rPr lang="ru-RU" sz="3200" dirty="0" smtClean="0"/>
              <a:t>МАЛЫЙ ПЕС и </a:t>
            </a:r>
            <a:r>
              <a:rPr lang="ru-RU" sz="3200" dirty="0" smtClean="0"/>
              <a:t>ЗАЯЦ</a:t>
            </a:r>
            <a:endParaRPr lang="ru-RU" sz="3200" dirty="0"/>
          </a:p>
        </p:txBody>
      </p:sp>
      <p:pic>
        <p:nvPicPr>
          <p:cNvPr id="20482" name="Picture 2"/>
          <p:cNvPicPr>
            <a:picLocks noChangeAspect="1" noChangeArrowheads="1"/>
          </p:cNvPicPr>
          <p:nvPr/>
        </p:nvPicPr>
        <p:blipFill>
          <a:blip r:embed="rId2"/>
          <a:srcRect/>
          <a:stretch>
            <a:fillRect/>
          </a:stretch>
        </p:blipFill>
        <p:spPr bwMode="auto">
          <a:xfrm>
            <a:off x="1214414" y="2143116"/>
            <a:ext cx="1905000" cy="2009775"/>
          </a:xfrm>
          <a:prstGeom prst="rect">
            <a:avLst/>
          </a:prstGeom>
          <a:noFill/>
          <a:ln w="9525">
            <a:noFill/>
            <a:miter lim="800000"/>
            <a:headEnd/>
            <a:tailEnd/>
          </a:ln>
          <a:effectLst/>
        </p:spPr>
      </p:pic>
      <p:sp>
        <p:nvSpPr>
          <p:cNvPr id="4" name="TextBox 3"/>
          <p:cNvSpPr txBox="1"/>
          <p:nvPr/>
        </p:nvSpPr>
        <p:spPr>
          <a:xfrm>
            <a:off x="1000100" y="4429132"/>
            <a:ext cx="3643338" cy="369332"/>
          </a:xfrm>
          <a:prstGeom prst="rect">
            <a:avLst/>
          </a:prstGeom>
          <a:noFill/>
        </p:spPr>
        <p:txBody>
          <a:bodyPr wrap="square" rtlCol="0">
            <a:spAutoFit/>
          </a:bodyPr>
          <a:lstStyle/>
          <a:p>
            <a:r>
              <a:rPr lang="ru-RU" dirty="0" smtClean="0"/>
              <a:t>Созвездие </a:t>
            </a:r>
            <a:r>
              <a:rPr lang="ru-RU" dirty="0" smtClean="0"/>
              <a:t>Ориона</a:t>
            </a:r>
            <a:endParaRPr lang="ru-RU" dirty="0"/>
          </a:p>
        </p:txBody>
      </p:sp>
      <p:pic>
        <p:nvPicPr>
          <p:cNvPr id="19458" name="Picture 2" descr="C:\Users\Максименко Анатолий\Desktop\Рисунок22.jpg"/>
          <p:cNvPicPr>
            <a:picLocks noChangeAspect="1" noChangeArrowheads="1"/>
          </p:cNvPicPr>
          <p:nvPr/>
        </p:nvPicPr>
        <p:blipFill>
          <a:blip r:embed="rId3"/>
          <a:srcRect/>
          <a:stretch>
            <a:fillRect/>
          </a:stretch>
        </p:blipFill>
        <p:spPr bwMode="auto">
          <a:xfrm>
            <a:off x="3857620" y="1500174"/>
            <a:ext cx="4575016" cy="5214974"/>
          </a:xfrm>
          <a:prstGeom prst="rect">
            <a:avLst/>
          </a:prstGeom>
          <a:noFill/>
        </p:spPr>
      </p:pic>
    </p:spTree>
  </p:cSld>
  <p:clrMapOvr>
    <a:masterClrMapping/>
  </p:clrMapOvr>
  <p:transition>
    <p:pull dir="ld"/>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p:cNvPicPr>
            <a:picLocks noChangeAspect="1" noChangeArrowheads="1"/>
          </p:cNvPicPr>
          <p:nvPr/>
        </p:nvPicPr>
        <p:blipFill>
          <a:blip r:embed="rId2"/>
          <a:srcRect/>
          <a:stretch>
            <a:fillRect/>
          </a:stretch>
        </p:blipFill>
        <p:spPr bwMode="auto">
          <a:xfrm>
            <a:off x="1357290" y="1071546"/>
            <a:ext cx="1905000" cy="1781175"/>
          </a:xfrm>
          <a:prstGeom prst="rect">
            <a:avLst/>
          </a:prstGeom>
          <a:noFill/>
          <a:ln w="9525">
            <a:noFill/>
            <a:miter lim="800000"/>
            <a:headEnd/>
            <a:tailEnd/>
          </a:ln>
          <a:effectLst/>
        </p:spPr>
      </p:pic>
      <p:sp>
        <p:nvSpPr>
          <p:cNvPr id="3" name="Прямоугольник 2"/>
          <p:cNvSpPr/>
          <p:nvPr/>
        </p:nvSpPr>
        <p:spPr>
          <a:xfrm>
            <a:off x="1071538" y="3214686"/>
            <a:ext cx="3307380" cy="369332"/>
          </a:xfrm>
          <a:prstGeom prst="rect">
            <a:avLst/>
          </a:prstGeom>
        </p:spPr>
        <p:txBody>
          <a:bodyPr wrap="none">
            <a:spAutoFit/>
          </a:bodyPr>
          <a:lstStyle/>
          <a:p>
            <a:r>
              <a:rPr lang="ru-RU" dirty="0" smtClean="0"/>
              <a:t> Созвездие БОЛЬШОГО ПСА</a:t>
            </a:r>
            <a:endParaRPr lang="ru-RU" dirty="0"/>
          </a:p>
        </p:txBody>
      </p:sp>
      <p:pic>
        <p:nvPicPr>
          <p:cNvPr id="20482" name="Picture 2" descr="C:\Users\Максименко Анатолий\Desktop\Рисунок23.jpg"/>
          <p:cNvPicPr>
            <a:picLocks noChangeAspect="1" noChangeArrowheads="1"/>
          </p:cNvPicPr>
          <p:nvPr/>
        </p:nvPicPr>
        <p:blipFill>
          <a:blip r:embed="rId3"/>
          <a:srcRect/>
          <a:stretch>
            <a:fillRect/>
          </a:stretch>
        </p:blipFill>
        <p:spPr bwMode="auto">
          <a:xfrm>
            <a:off x="4429124" y="1500174"/>
            <a:ext cx="4357718" cy="5174790"/>
          </a:xfrm>
          <a:prstGeom prst="rect">
            <a:avLst/>
          </a:prstGeom>
          <a:noFill/>
        </p:spPr>
      </p:pic>
    </p:spTree>
  </p:cSld>
  <p:clrMapOvr>
    <a:masterClrMapping/>
  </p:clrMapOvr>
  <p:transition>
    <p:pull dir="ld"/>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p:cNvPicPr>
            <a:picLocks noChangeAspect="1" noChangeArrowheads="1"/>
          </p:cNvPicPr>
          <p:nvPr/>
        </p:nvPicPr>
        <p:blipFill>
          <a:blip r:embed="rId2"/>
          <a:srcRect/>
          <a:stretch>
            <a:fillRect/>
          </a:stretch>
        </p:blipFill>
        <p:spPr bwMode="auto">
          <a:xfrm>
            <a:off x="928662" y="1571612"/>
            <a:ext cx="1905000" cy="1685925"/>
          </a:xfrm>
          <a:prstGeom prst="rect">
            <a:avLst/>
          </a:prstGeom>
          <a:noFill/>
          <a:ln w="9525">
            <a:noFill/>
            <a:miter lim="800000"/>
            <a:headEnd/>
            <a:tailEnd/>
          </a:ln>
          <a:effectLst/>
        </p:spPr>
      </p:pic>
      <p:sp>
        <p:nvSpPr>
          <p:cNvPr id="3" name="Прямоугольник 2"/>
          <p:cNvSpPr/>
          <p:nvPr/>
        </p:nvSpPr>
        <p:spPr>
          <a:xfrm>
            <a:off x="714348" y="3929066"/>
            <a:ext cx="2904000" cy="369332"/>
          </a:xfrm>
          <a:prstGeom prst="rect">
            <a:avLst/>
          </a:prstGeom>
        </p:spPr>
        <p:txBody>
          <a:bodyPr wrap="none">
            <a:spAutoFit/>
          </a:bodyPr>
          <a:lstStyle/>
          <a:p>
            <a:r>
              <a:rPr lang="ru-RU" dirty="0" smtClean="0"/>
              <a:t>Созвездие МАЛОГО ПСА</a:t>
            </a:r>
            <a:endParaRPr lang="ru-RU" dirty="0"/>
          </a:p>
        </p:txBody>
      </p:sp>
      <p:pic>
        <p:nvPicPr>
          <p:cNvPr id="21506" name="Picture 2" descr="C:\Users\Максименко Анатолий\Desktop\Рисунок24.jpg"/>
          <p:cNvPicPr>
            <a:picLocks noChangeAspect="1" noChangeArrowheads="1"/>
          </p:cNvPicPr>
          <p:nvPr/>
        </p:nvPicPr>
        <p:blipFill>
          <a:blip r:embed="rId3"/>
          <a:srcRect/>
          <a:stretch>
            <a:fillRect/>
          </a:stretch>
        </p:blipFill>
        <p:spPr bwMode="auto">
          <a:xfrm>
            <a:off x="3571868" y="1643050"/>
            <a:ext cx="5255796" cy="4286280"/>
          </a:xfrm>
          <a:prstGeom prst="rect">
            <a:avLst/>
          </a:prstGeom>
          <a:noFill/>
        </p:spPr>
      </p:pic>
    </p:spTree>
  </p:cSld>
  <p:clrMapOvr>
    <a:masterClrMapping/>
  </p:clrMapOvr>
  <p:transition>
    <p:pull dir="ld"/>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p:cNvPicPr>
            <a:picLocks noChangeAspect="1" noChangeArrowheads="1"/>
          </p:cNvPicPr>
          <p:nvPr/>
        </p:nvPicPr>
        <p:blipFill>
          <a:blip r:embed="rId2"/>
          <a:srcRect/>
          <a:stretch>
            <a:fillRect/>
          </a:stretch>
        </p:blipFill>
        <p:spPr bwMode="auto">
          <a:xfrm>
            <a:off x="571472" y="1000108"/>
            <a:ext cx="1905000" cy="1647825"/>
          </a:xfrm>
          <a:prstGeom prst="rect">
            <a:avLst/>
          </a:prstGeom>
          <a:noFill/>
          <a:ln w="9525">
            <a:noFill/>
            <a:miter lim="800000"/>
            <a:headEnd/>
            <a:tailEnd/>
          </a:ln>
          <a:effectLst/>
        </p:spPr>
      </p:pic>
      <p:sp>
        <p:nvSpPr>
          <p:cNvPr id="3" name="Прямоугольник 2"/>
          <p:cNvSpPr/>
          <p:nvPr/>
        </p:nvSpPr>
        <p:spPr>
          <a:xfrm>
            <a:off x="1071538" y="3143248"/>
            <a:ext cx="816249" cy="369332"/>
          </a:xfrm>
          <a:prstGeom prst="rect">
            <a:avLst/>
          </a:prstGeom>
        </p:spPr>
        <p:txBody>
          <a:bodyPr wrap="none">
            <a:spAutoFit/>
          </a:bodyPr>
          <a:lstStyle/>
          <a:p>
            <a:r>
              <a:rPr lang="ru-RU" dirty="0" smtClean="0"/>
              <a:t>ЗАЯЦ</a:t>
            </a:r>
            <a:endParaRPr lang="ru-RU" dirty="0"/>
          </a:p>
        </p:txBody>
      </p:sp>
      <p:pic>
        <p:nvPicPr>
          <p:cNvPr id="22530" name="Picture 2" descr="C:\Users\Максименко Анатолий\Desktop\Рисунок25.jpg"/>
          <p:cNvPicPr>
            <a:picLocks noChangeAspect="1" noChangeArrowheads="1"/>
          </p:cNvPicPr>
          <p:nvPr/>
        </p:nvPicPr>
        <p:blipFill>
          <a:blip r:embed="rId3"/>
          <a:srcRect/>
          <a:stretch>
            <a:fillRect/>
          </a:stretch>
        </p:blipFill>
        <p:spPr bwMode="auto">
          <a:xfrm>
            <a:off x="2705100" y="1828800"/>
            <a:ext cx="5284018" cy="4529158"/>
          </a:xfrm>
          <a:prstGeom prst="rect">
            <a:avLst/>
          </a:prstGeom>
          <a:noFill/>
        </p:spPr>
      </p:pic>
    </p:spTree>
  </p:cSld>
  <p:clrMapOvr>
    <a:masterClrMapping/>
  </p:clrMapOvr>
  <p:transition>
    <p:pull dir="ld"/>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142976" y="1357298"/>
            <a:ext cx="6572280" cy="3693319"/>
          </a:xfrm>
          <a:prstGeom prst="rect">
            <a:avLst/>
          </a:prstGeom>
        </p:spPr>
        <p:txBody>
          <a:bodyPr wrap="square">
            <a:spAutoFit/>
          </a:bodyPr>
          <a:lstStyle/>
          <a:p>
            <a:r>
              <a:rPr lang="ru-RU" dirty="0" smtClean="0"/>
              <a:t> Мифология так рассказывает о легендарном охотнике Орионе. Это был стройный, красивый и ловкий человек. Со своими двумя собаками (Большой Пес и Малый Пес) ходил он охотиться по лесам и горам на диких зверей, но сердце у него было добрым. Когда однажды Большой Пес погнался за зайцем, тот бросился к Ориону, сжался в комочек у его ног, и Орион защитил его.</a:t>
            </a:r>
          </a:p>
          <a:p>
            <a:r>
              <a:rPr lang="ru-RU" dirty="0" smtClean="0"/>
              <a:t>   Вооруженный огромной палицей и острым мечом, Орион по неизвестной причине начал преследовать плеяд, но неожиданно на него набросился разъяренный бык. Бесстрашный Орион высоко поднял правую руку с тяжелой палицей и стал ожидать нападения быка, а затем ударил его по голове своим тяжелым оружием.</a:t>
            </a:r>
            <a:endParaRPr lang="ru-RU" dirty="0"/>
          </a:p>
        </p:txBody>
      </p:sp>
    </p:spTree>
  </p:cSld>
  <p:clrMapOvr>
    <a:masterClrMapping/>
  </p:clrMapOvr>
  <p:transition>
    <p:pull dir="ld"/>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857224" y="857232"/>
            <a:ext cx="7500974" cy="4524315"/>
          </a:xfrm>
          <a:prstGeom prst="rect">
            <a:avLst/>
          </a:prstGeom>
        </p:spPr>
        <p:txBody>
          <a:bodyPr wrap="square">
            <a:spAutoFit/>
          </a:bodyPr>
          <a:lstStyle/>
          <a:p>
            <a:r>
              <a:rPr lang="ru-RU" dirty="0" smtClean="0"/>
              <a:t> Так ходил он по горам и густым лесам, охотился на дичь, пришел, наконец, на остров </a:t>
            </a:r>
            <a:r>
              <a:rPr lang="ru-RU" dirty="0" err="1" smtClean="0"/>
              <a:t>Хиос</a:t>
            </a:r>
            <a:r>
              <a:rPr lang="ru-RU" dirty="0" smtClean="0"/>
              <a:t> и там погиб от укуса скорпиона. Но Эскулап  , узнав о преждевременной смерти Ориона, прибыл на остров </a:t>
            </a:r>
            <a:r>
              <a:rPr lang="ru-RU" dirty="0" err="1" smtClean="0"/>
              <a:t>Хиос</a:t>
            </a:r>
            <a:r>
              <a:rPr lang="ru-RU" dirty="0" smtClean="0"/>
              <a:t>, чтобы воскресить его, как он воскрешал других умерших. Встревожился властелин подземного царства Аид, что Эскулап отнимает у него тени умерших, пожаловался своему брату Зевсу-громовержцу, и Зевс молнией убил Эскулапа.</a:t>
            </a:r>
          </a:p>
          <a:p>
            <a:r>
              <a:rPr lang="ru-RU" dirty="0" smtClean="0"/>
              <a:t>   Затем Зевс, как он это часто делал, превратил Ориона, Скорпиона и Эскулапа в созвездия и оставил их сиять на небе. С одной стороны он поместил рядом со Скорпионом Эскулапа, а с противоположной - Ориона. Так Зевс навсегда отнял возможность у Эскулапа воскресить Ориона. Поэтому, когда созвездия Скорпиона и Змееносца (Эскулапа) видны на горизонте, созвездие Ориона находится ниже линии горизонта и невидимо, а когда созвездие Ориона видно на горизонте, созвездия Скорпиона и Змееносца (Эскулапа) не наблюдаются.</a:t>
            </a:r>
            <a:endParaRPr lang="ru-RU" dirty="0"/>
          </a:p>
        </p:txBody>
      </p:sp>
    </p:spTree>
  </p:cSld>
  <p:clrMapOvr>
    <a:masterClrMapping/>
  </p:clrMapOvr>
  <p:transition>
    <p:pull dir="ld"/>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p:cNvPicPr>
            <a:picLocks noChangeAspect="1" noChangeArrowheads="1"/>
          </p:cNvPicPr>
          <p:nvPr/>
        </p:nvPicPr>
        <p:blipFill>
          <a:blip r:embed="rId2"/>
          <a:srcRect/>
          <a:stretch>
            <a:fillRect/>
          </a:stretch>
        </p:blipFill>
        <p:spPr bwMode="auto">
          <a:xfrm>
            <a:off x="1142976" y="1142984"/>
            <a:ext cx="1905000" cy="1771650"/>
          </a:xfrm>
          <a:prstGeom prst="rect">
            <a:avLst/>
          </a:prstGeom>
          <a:noFill/>
          <a:ln w="9525">
            <a:noFill/>
            <a:miter lim="800000"/>
            <a:headEnd/>
            <a:tailEnd/>
          </a:ln>
          <a:effectLst/>
        </p:spPr>
      </p:pic>
      <p:sp>
        <p:nvSpPr>
          <p:cNvPr id="3" name="Прямоугольник 2"/>
          <p:cNvSpPr/>
          <p:nvPr/>
        </p:nvSpPr>
        <p:spPr>
          <a:xfrm>
            <a:off x="4857752" y="428604"/>
            <a:ext cx="2504212" cy="584775"/>
          </a:xfrm>
          <a:prstGeom prst="rect">
            <a:avLst/>
          </a:prstGeom>
        </p:spPr>
        <p:txBody>
          <a:bodyPr wrap="none">
            <a:spAutoFit/>
          </a:bodyPr>
          <a:lstStyle/>
          <a:p>
            <a:r>
              <a:rPr lang="ru-RU" sz="3200" dirty="0" smtClean="0"/>
              <a:t>БЛИЗНЕЦЫ</a:t>
            </a:r>
            <a:endParaRPr lang="ru-RU" sz="3200" dirty="0"/>
          </a:p>
        </p:txBody>
      </p:sp>
      <p:sp>
        <p:nvSpPr>
          <p:cNvPr id="5" name="TextBox 4"/>
          <p:cNvSpPr txBox="1"/>
          <p:nvPr/>
        </p:nvSpPr>
        <p:spPr>
          <a:xfrm>
            <a:off x="1142976" y="3500438"/>
            <a:ext cx="2071702" cy="646331"/>
          </a:xfrm>
          <a:prstGeom prst="rect">
            <a:avLst/>
          </a:prstGeom>
          <a:noFill/>
        </p:spPr>
        <p:txBody>
          <a:bodyPr wrap="square" rtlCol="0">
            <a:spAutoFit/>
          </a:bodyPr>
          <a:lstStyle/>
          <a:p>
            <a:r>
              <a:rPr lang="ru-RU" dirty="0" smtClean="0"/>
              <a:t>Созвездие       Близнецов </a:t>
            </a:r>
            <a:endParaRPr lang="ru-RU" dirty="0"/>
          </a:p>
        </p:txBody>
      </p:sp>
      <p:pic>
        <p:nvPicPr>
          <p:cNvPr id="23554" name="Picture 2" descr="C:\Users\Максименко Анатолий\Desktop\Рисунок26.jpg"/>
          <p:cNvPicPr>
            <a:picLocks noChangeAspect="1" noChangeArrowheads="1"/>
          </p:cNvPicPr>
          <p:nvPr/>
        </p:nvPicPr>
        <p:blipFill>
          <a:blip r:embed="rId3"/>
          <a:srcRect/>
          <a:stretch>
            <a:fillRect/>
          </a:stretch>
        </p:blipFill>
        <p:spPr bwMode="auto">
          <a:xfrm>
            <a:off x="4214810" y="1571612"/>
            <a:ext cx="4214842" cy="5143111"/>
          </a:xfrm>
          <a:prstGeom prst="rect">
            <a:avLst/>
          </a:prstGeom>
          <a:noFill/>
        </p:spPr>
      </p:pic>
    </p:spTree>
  </p:cSld>
  <p:clrMapOvr>
    <a:masterClrMapping/>
  </p:clrMapOvr>
  <p:transition>
    <p:pull dir="ld"/>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42910" y="214290"/>
            <a:ext cx="6858000" cy="5355312"/>
          </a:xfrm>
          <a:prstGeom prst="rect">
            <a:avLst/>
          </a:prstGeom>
        </p:spPr>
        <p:txBody>
          <a:bodyPr wrap="square">
            <a:spAutoFit/>
          </a:bodyPr>
          <a:lstStyle/>
          <a:p>
            <a:r>
              <a:rPr lang="ru-RU" dirty="0" smtClean="0"/>
              <a:t> Созвездие Близнецов связано с удивительным мифом, который и сейчас трогает сердца описанной в нем большой любовью двух братьев-близнецов.</a:t>
            </a:r>
          </a:p>
          <a:p>
            <a:r>
              <a:rPr lang="ru-RU" dirty="0" smtClean="0"/>
              <a:t>   Спартанский царь </a:t>
            </a:r>
            <a:r>
              <a:rPr lang="ru-RU" dirty="0" err="1" smtClean="0"/>
              <a:t>Тиндарей</a:t>
            </a:r>
            <a:r>
              <a:rPr lang="ru-RU" dirty="0" smtClean="0"/>
              <a:t> имел жену </a:t>
            </a:r>
            <a:r>
              <a:rPr lang="ru-RU" dirty="0" err="1" smtClean="0"/>
              <a:t>Леду</a:t>
            </a:r>
            <a:r>
              <a:rPr lang="ru-RU" dirty="0" smtClean="0"/>
              <a:t>, красота которой поражала всех. О ее прелести говорила вся Греция. Своей неземной красотой она очаровала и великого громовержца Зевса. Увидев ее, он сразу же решил покорить ее сердце. Чтобы избежать неприятностей, которые могла причинить ему законная супруга - великая богиня Гера, Зевс превратился в белоснежного лебедя (см. о созвездиях Лебедя и Лиры), стрелой полетел с высот Олимпа в Спарту и проник к </a:t>
            </a:r>
            <a:r>
              <a:rPr lang="ru-RU" dirty="0" err="1" smtClean="0"/>
              <a:t>Леде</a:t>
            </a:r>
            <a:r>
              <a:rPr lang="ru-RU" dirty="0" smtClean="0"/>
              <a:t> через окно.</a:t>
            </a:r>
          </a:p>
          <a:p>
            <a:r>
              <a:rPr lang="ru-RU" dirty="0" smtClean="0"/>
              <a:t>   От Зевса </a:t>
            </a:r>
            <a:r>
              <a:rPr lang="ru-RU" dirty="0" err="1" smtClean="0"/>
              <a:t>Леда</a:t>
            </a:r>
            <a:r>
              <a:rPr lang="ru-RU" dirty="0" smtClean="0"/>
              <a:t> родила двоих детей - сына </a:t>
            </a:r>
            <a:r>
              <a:rPr lang="ru-RU" dirty="0" err="1" smtClean="0"/>
              <a:t>Полидевка</a:t>
            </a:r>
            <a:r>
              <a:rPr lang="ru-RU" dirty="0" smtClean="0"/>
              <a:t> (римляне называли его </a:t>
            </a:r>
            <a:r>
              <a:rPr lang="ru-RU" dirty="0" err="1" smtClean="0"/>
              <a:t>Поллуксом</a:t>
            </a:r>
            <a:r>
              <a:rPr lang="ru-RU" dirty="0" smtClean="0"/>
              <a:t>) и дочь Елену, прекрасную, как божество, которая позже послужила причиной Троянской войны. Одновременно с ними от царя </a:t>
            </a:r>
            <a:r>
              <a:rPr lang="ru-RU" dirty="0" err="1" smtClean="0"/>
              <a:t>Тиндарея</a:t>
            </a:r>
            <a:r>
              <a:rPr lang="ru-RU" dirty="0" smtClean="0"/>
              <a:t> </a:t>
            </a:r>
            <a:r>
              <a:rPr lang="ru-RU" dirty="0" err="1" smtClean="0"/>
              <a:t>Леда</a:t>
            </a:r>
            <a:r>
              <a:rPr lang="ru-RU" dirty="0" smtClean="0"/>
              <a:t> родила еще двоих детей - сына Кастора и дочь </a:t>
            </a:r>
            <a:r>
              <a:rPr lang="ru-RU" dirty="0" err="1" smtClean="0"/>
              <a:t>Клитемнестру</a:t>
            </a:r>
            <a:r>
              <a:rPr lang="ru-RU" dirty="0" smtClean="0"/>
              <a:t>. Своего сына </a:t>
            </a:r>
            <a:r>
              <a:rPr lang="ru-RU" dirty="0" err="1" smtClean="0"/>
              <a:t>Поллукса</a:t>
            </a:r>
            <a:r>
              <a:rPr lang="ru-RU" dirty="0" smtClean="0"/>
              <a:t> Зевс наделил бессмертием, а его сводный брат Кастор остался смертным.</a:t>
            </a:r>
            <a:endParaRPr lang="ru-RU" dirty="0"/>
          </a:p>
        </p:txBody>
      </p:sp>
    </p:spTree>
  </p:cSld>
  <p:clrMapOvr>
    <a:masterClrMapping/>
  </p:clrMapOvr>
  <p:transition>
    <p:pull dir="ld"/>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42910" y="428604"/>
            <a:ext cx="7643850" cy="5909310"/>
          </a:xfrm>
          <a:prstGeom prst="rect">
            <a:avLst/>
          </a:prstGeom>
        </p:spPr>
        <p:txBody>
          <a:bodyPr wrap="square">
            <a:spAutoFit/>
          </a:bodyPr>
          <a:lstStyle/>
          <a:p>
            <a:r>
              <a:rPr lang="ru-RU" dirty="0" smtClean="0"/>
              <a:t> Два брата подросли и вскоре стали известными героями. Они приняли участие в походе аргонавтов за золотым руном в далекую Колхиду. Кастор укрощал самых диких коней, и никто не мог сравниться с ним в умении управлять конями, запряженными в колесницу. А </a:t>
            </a:r>
            <a:r>
              <a:rPr lang="ru-RU" dirty="0" err="1" smtClean="0"/>
              <a:t>Поллукс</a:t>
            </a:r>
            <a:r>
              <a:rPr lang="ru-RU" dirty="0" smtClean="0"/>
              <a:t> был непревзойденным мастером кулачного боя. Братья-близнецы были всегда вместе и никогда не расставались.</a:t>
            </a:r>
          </a:p>
          <a:p>
            <a:r>
              <a:rPr lang="ru-RU" dirty="0" smtClean="0"/>
              <a:t>   У </a:t>
            </a:r>
            <a:r>
              <a:rPr lang="ru-RU" dirty="0" err="1" smtClean="0"/>
              <a:t>Поллукса</a:t>
            </a:r>
            <a:r>
              <a:rPr lang="ru-RU" dirty="0" smtClean="0"/>
              <a:t> и Кастора были два двоюродных брата - </a:t>
            </a:r>
            <a:r>
              <a:rPr lang="ru-RU" dirty="0" err="1" smtClean="0"/>
              <a:t>Линкей</a:t>
            </a:r>
            <a:r>
              <a:rPr lang="ru-RU" dirty="0" smtClean="0"/>
              <a:t> и Ид. Вместе с ними они совершили много подвигов, но однажды поссорились, и Ид пронзил Кастора копьем. </a:t>
            </a:r>
            <a:r>
              <a:rPr lang="ru-RU" dirty="0" err="1" smtClean="0"/>
              <a:t>Поллукс</a:t>
            </a:r>
            <a:r>
              <a:rPr lang="ru-RU" dirty="0" smtClean="0"/>
              <a:t> тотчас же бросился на </a:t>
            </a:r>
            <a:r>
              <a:rPr lang="ru-RU" dirty="0" err="1" smtClean="0"/>
              <a:t>Ида</a:t>
            </a:r>
            <a:r>
              <a:rPr lang="ru-RU" dirty="0" smtClean="0"/>
              <a:t>, чтобы отомстить за смерть брата. Началась борьба не на жизнь, а на смерть. Но оба были одинаково сильными, и пришлось вмешаться Зевсу - отцу </a:t>
            </a:r>
            <a:r>
              <a:rPr lang="ru-RU" dirty="0" err="1" smtClean="0"/>
              <a:t>Поллукса</a:t>
            </a:r>
            <a:r>
              <a:rPr lang="ru-RU" dirty="0" smtClean="0"/>
              <a:t>. Зевс пустил ослепительную молнию, испепелившую </a:t>
            </a:r>
            <a:r>
              <a:rPr lang="ru-RU" dirty="0" err="1" smtClean="0"/>
              <a:t>Ида</a:t>
            </a:r>
            <a:r>
              <a:rPr lang="ru-RU" dirty="0" smtClean="0"/>
              <a:t>. </a:t>
            </a:r>
            <a:r>
              <a:rPr lang="ru-RU" dirty="0" err="1" smtClean="0"/>
              <a:t>Поллукс</a:t>
            </a:r>
            <a:r>
              <a:rPr lang="ru-RU" dirty="0" smtClean="0"/>
              <a:t> же, будучи бессмертным, остался цел и невредим.</a:t>
            </a:r>
          </a:p>
          <a:p>
            <a:r>
              <a:rPr lang="ru-RU" dirty="0" smtClean="0"/>
              <a:t>   Вернулся </a:t>
            </a:r>
            <a:r>
              <a:rPr lang="ru-RU" dirty="0" err="1" smtClean="0"/>
              <a:t>Поллукс</a:t>
            </a:r>
            <a:r>
              <a:rPr lang="ru-RU" dirty="0" smtClean="0"/>
              <a:t> к погибшему брату, склонился над ним и безутешно плакал день и ночь. Он горевал о том, что брат Кастор как обычный смертный должен спуститься в мрачное царство Аида. Со дня на день скорбь и мучения </a:t>
            </a:r>
            <a:r>
              <a:rPr lang="ru-RU" dirty="0" err="1" smtClean="0"/>
              <a:t>Поллукса</a:t>
            </a:r>
            <a:r>
              <a:rPr lang="ru-RU" dirty="0" smtClean="0"/>
              <a:t> становились все более тягостными. Отчаявшись, он попросил своего отца Зевса лишить его бессмертия, чтобы и он мог умереть и соединиться с братом</a:t>
            </a:r>
            <a:endParaRPr lang="ru-RU" dirty="0"/>
          </a:p>
        </p:txBody>
      </p:sp>
    </p:spTree>
  </p:cSld>
  <p:clrMapOvr>
    <a:masterClrMapping/>
  </p:clrMapOvr>
  <p:transition>
    <p:pull dir="ld"/>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srcRect/>
          <a:stretch>
            <a:fillRect/>
          </a:stretch>
        </p:blipFill>
        <p:spPr bwMode="auto">
          <a:xfrm>
            <a:off x="214282" y="0"/>
            <a:ext cx="2524136" cy="2511515"/>
          </a:xfrm>
          <a:prstGeom prst="rect">
            <a:avLst/>
          </a:prstGeom>
          <a:noFill/>
          <a:ln w="9525">
            <a:noFill/>
            <a:miter lim="800000"/>
            <a:headEnd/>
            <a:tailEnd/>
          </a:ln>
          <a:effectLst/>
        </p:spPr>
      </p:pic>
      <p:sp>
        <p:nvSpPr>
          <p:cNvPr id="3" name="TextBox 2"/>
          <p:cNvSpPr txBox="1"/>
          <p:nvPr/>
        </p:nvSpPr>
        <p:spPr>
          <a:xfrm>
            <a:off x="0" y="2571744"/>
            <a:ext cx="3929090" cy="369332"/>
          </a:xfrm>
          <a:prstGeom prst="rect">
            <a:avLst/>
          </a:prstGeom>
          <a:noFill/>
        </p:spPr>
        <p:txBody>
          <a:bodyPr wrap="square" rtlCol="0">
            <a:spAutoFit/>
          </a:bodyPr>
          <a:lstStyle/>
          <a:p>
            <a:r>
              <a:rPr lang="ru-RU" dirty="0" smtClean="0"/>
              <a:t>Созвездие Большой Медведицы</a:t>
            </a:r>
            <a:endParaRPr lang="ru-RU" dirty="0"/>
          </a:p>
        </p:txBody>
      </p:sp>
      <p:sp>
        <p:nvSpPr>
          <p:cNvPr id="5" name="Прямоугольник 4"/>
          <p:cNvSpPr/>
          <p:nvPr/>
        </p:nvSpPr>
        <p:spPr>
          <a:xfrm>
            <a:off x="4572000" y="0"/>
            <a:ext cx="4572000" cy="1200329"/>
          </a:xfrm>
          <a:prstGeom prst="rect">
            <a:avLst/>
          </a:prstGeom>
        </p:spPr>
        <p:txBody>
          <a:bodyPr>
            <a:spAutoFit/>
          </a:bodyPr>
          <a:lstStyle/>
          <a:p>
            <a:r>
              <a:rPr lang="ru-RU" dirty="0" smtClean="0"/>
              <a:t>БОЛЬШАЯ МЕДВЕДИЦА,</a:t>
            </a:r>
          </a:p>
          <a:p>
            <a:r>
              <a:rPr lang="ru-RU" dirty="0" smtClean="0"/>
              <a:t>МАЛАЯ МЕДВЕДИЦА</a:t>
            </a:r>
          </a:p>
          <a:p>
            <a:r>
              <a:rPr lang="ru-RU" dirty="0" smtClean="0"/>
              <a:t>ВОЛОПАС и </a:t>
            </a:r>
          </a:p>
          <a:p>
            <a:r>
              <a:rPr lang="ru-RU" dirty="0" smtClean="0"/>
              <a:t>ГОНЧИЕ ПСЫ</a:t>
            </a:r>
            <a:endParaRPr lang="ru-RU" dirty="0"/>
          </a:p>
        </p:txBody>
      </p:sp>
      <p:pic>
        <p:nvPicPr>
          <p:cNvPr id="2050" name="Picture 2" descr="C:\Users\Максименко Анатолий\Desktop\Рисунок4.jpg"/>
          <p:cNvPicPr>
            <a:picLocks noChangeAspect="1" noChangeArrowheads="1"/>
          </p:cNvPicPr>
          <p:nvPr/>
        </p:nvPicPr>
        <p:blipFill>
          <a:blip r:embed="rId3"/>
          <a:srcRect/>
          <a:stretch>
            <a:fillRect/>
          </a:stretch>
        </p:blipFill>
        <p:spPr bwMode="auto">
          <a:xfrm>
            <a:off x="3857620" y="2205284"/>
            <a:ext cx="5000660" cy="4275374"/>
          </a:xfrm>
          <a:prstGeom prst="rect">
            <a:avLst/>
          </a:prstGeom>
          <a:noFill/>
        </p:spPr>
      </p:pic>
    </p:spTree>
  </p:cSld>
  <p:clrMapOvr>
    <a:masterClrMapping/>
  </p:clrMapOvr>
  <p:transition>
    <p:pull dir="ld"/>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714348" y="285728"/>
            <a:ext cx="6858032" cy="4524315"/>
          </a:xfrm>
          <a:prstGeom prst="rect">
            <a:avLst/>
          </a:prstGeom>
        </p:spPr>
        <p:txBody>
          <a:bodyPr wrap="square">
            <a:spAutoFit/>
          </a:bodyPr>
          <a:lstStyle/>
          <a:p>
            <a:r>
              <a:rPr lang="ru-RU" dirty="0" smtClean="0"/>
              <a:t> Тронула эта мольба великого громовержца, и он предложил </a:t>
            </a:r>
            <a:r>
              <a:rPr lang="ru-RU" dirty="0" err="1" smtClean="0"/>
              <a:t>Поллуксу</a:t>
            </a:r>
            <a:r>
              <a:rPr lang="ru-RU" dirty="0" smtClean="0"/>
              <a:t> сделать выбор: или он останется вечно молодым и будет жить среди богов светлого Олимпа, или будет жить вместе со своим братом один день в подземном царстве Аида, а один день на Олимпе, с богами.</a:t>
            </a:r>
          </a:p>
          <a:p>
            <a:r>
              <a:rPr lang="ru-RU" dirty="0" smtClean="0"/>
              <a:t>   Чтобы не расставаться с братом, </a:t>
            </a:r>
            <a:r>
              <a:rPr lang="ru-RU" dirty="0" err="1" smtClean="0"/>
              <a:t>Поллукс</a:t>
            </a:r>
            <a:r>
              <a:rPr lang="ru-RU" dirty="0" smtClean="0"/>
              <a:t>, не колеблясь, выбрал последнее. С тех пор братья снова были неразлучными, только один день они проводили в подземном царстве Аида среди теней умерших, а на другой день возносились на вершины Олимпа во дворцы громовержца Зевса и веселились вместе со всеми богами на пышных торжествах.</a:t>
            </a:r>
          </a:p>
          <a:p>
            <a:r>
              <a:rPr lang="ru-RU" dirty="0" smtClean="0"/>
              <a:t>   Древние греки почитали братьев-близнецов, как богов, которые защищали людей от всех бед и опасностей и покровительствовали при путешествиях по Греции или в далеких чужих странах.</a:t>
            </a:r>
            <a:endParaRPr lang="ru-RU" dirty="0"/>
          </a:p>
        </p:txBody>
      </p:sp>
      <p:sp>
        <p:nvSpPr>
          <p:cNvPr id="3" name="Прямоугольник 2"/>
          <p:cNvSpPr/>
          <p:nvPr/>
        </p:nvSpPr>
        <p:spPr>
          <a:xfrm>
            <a:off x="642910" y="4857760"/>
            <a:ext cx="7215222" cy="1477328"/>
          </a:xfrm>
          <a:prstGeom prst="rect">
            <a:avLst/>
          </a:prstGeom>
        </p:spPr>
        <p:txBody>
          <a:bodyPr wrap="square">
            <a:spAutoFit/>
          </a:bodyPr>
          <a:lstStyle/>
          <a:p>
            <a:r>
              <a:rPr lang="ru-RU" dirty="0" smtClean="0"/>
              <a:t> Привязанность </a:t>
            </a:r>
            <a:r>
              <a:rPr lang="ru-RU" dirty="0" err="1" smtClean="0"/>
              <a:t>Поллукса</a:t>
            </a:r>
            <a:r>
              <a:rPr lang="ru-RU" dirty="0" smtClean="0"/>
              <a:t> и Кастора друг к другу стала олицетворением братской любви. Властелин Неба и Земли Зевс превратил братьев-близнецов в звезды и оставил их сиять на небе среди других созвездий, чтобы они светили людям по ночам и напоминали об истинной братской любви.</a:t>
            </a:r>
            <a:endParaRPr lang="ru-RU" dirty="0"/>
          </a:p>
        </p:txBody>
      </p:sp>
    </p:spTree>
  </p:cSld>
  <p:clrMapOvr>
    <a:masterClrMapping/>
  </p:clrMapOvr>
  <p:transition>
    <p:pull dir="ld"/>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572000" y="357166"/>
            <a:ext cx="4572000" cy="1077218"/>
          </a:xfrm>
          <a:prstGeom prst="rect">
            <a:avLst/>
          </a:prstGeom>
        </p:spPr>
        <p:txBody>
          <a:bodyPr>
            <a:spAutoFit/>
          </a:bodyPr>
          <a:lstStyle/>
          <a:p>
            <a:r>
              <a:rPr lang="ru-RU" sz="3200" dirty="0" smtClean="0"/>
              <a:t>СКОРПИОН и </a:t>
            </a:r>
          </a:p>
          <a:p>
            <a:r>
              <a:rPr lang="ru-RU" sz="3200" dirty="0" smtClean="0"/>
              <a:t>ЭРИДАН</a:t>
            </a:r>
            <a:endParaRPr lang="ru-RU" sz="3200" dirty="0"/>
          </a:p>
        </p:txBody>
      </p:sp>
      <p:pic>
        <p:nvPicPr>
          <p:cNvPr id="25602" name="Picture 2"/>
          <p:cNvPicPr>
            <a:picLocks noChangeAspect="1" noChangeArrowheads="1"/>
          </p:cNvPicPr>
          <p:nvPr/>
        </p:nvPicPr>
        <p:blipFill>
          <a:blip r:embed="rId2"/>
          <a:srcRect/>
          <a:stretch>
            <a:fillRect/>
          </a:stretch>
        </p:blipFill>
        <p:spPr bwMode="auto">
          <a:xfrm>
            <a:off x="857224" y="1500174"/>
            <a:ext cx="1905000" cy="1876425"/>
          </a:xfrm>
          <a:prstGeom prst="rect">
            <a:avLst/>
          </a:prstGeom>
          <a:noFill/>
          <a:ln w="9525">
            <a:noFill/>
            <a:miter lim="800000"/>
            <a:headEnd/>
            <a:tailEnd/>
          </a:ln>
          <a:effectLst/>
        </p:spPr>
      </p:pic>
      <p:sp>
        <p:nvSpPr>
          <p:cNvPr id="4" name="Прямоугольник 3"/>
          <p:cNvSpPr/>
          <p:nvPr/>
        </p:nvSpPr>
        <p:spPr>
          <a:xfrm>
            <a:off x="1142976" y="3929066"/>
            <a:ext cx="1496564" cy="369332"/>
          </a:xfrm>
          <a:prstGeom prst="rect">
            <a:avLst/>
          </a:prstGeom>
        </p:spPr>
        <p:txBody>
          <a:bodyPr wrap="none">
            <a:spAutoFit/>
          </a:bodyPr>
          <a:lstStyle/>
          <a:p>
            <a:r>
              <a:rPr lang="ru-RU" dirty="0" smtClean="0"/>
              <a:t>СКОРПИОН</a:t>
            </a:r>
            <a:endParaRPr lang="ru-RU" dirty="0"/>
          </a:p>
        </p:txBody>
      </p:sp>
      <p:pic>
        <p:nvPicPr>
          <p:cNvPr id="24578" name="Picture 2" descr="C:\Users\Максименко Анатолий\Desktop\Рисунок27.jpg"/>
          <p:cNvPicPr>
            <a:picLocks noChangeAspect="1" noChangeArrowheads="1"/>
          </p:cNvPicPr>
          <p:nvPr/>
        </p:nvPicPr>
        <p:blipFill>
          <a:blip r:embed="rId3"/>
          <a:srcRect/>
          <a:stretch>
            <a:fillRect/>
          </a:stretch>
        </p:blipFill>
        <p:spPr bwMode="auto">
          <a:xfrm>
            <a:off x="3286115" y="1785926"/>
            <a:ext cx="5465007" cy="4857784"/>
          </a:xfrm>
          <a:prstGeom prst="rect">
            <a:avLst/>
          </a:prstGeom>
          <a:noFill/>
        </p:spPr>
      </p:pic>
    </p:spTree>
  </p:cSld>
  <p:clrMapOvr>
    <a:masterClrMapping/>
  </p:clrMapOvr>
  <p:transition>
    <p:pull dir="ld"/>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p:cNvPicPr>
            <a:picLocks noChangeAspect="1" noChangeArrowheads="1"/>
          </p:cNvPicPr>
          <p:nvPr/>
        </p:nvPicPr>
        <p:blipFill>
          <a:blip r:embed="rId2"/>
          <a:srcRect/>
          <a:stretch>
            <a:fillRect/>
          </a:stretch>
        </p:blipFill>
        <p:spPr bwMode="auto">
          <a:xfrm>
            <a:off x="1428728" y="928670"/>
            <a:ext cx="1905000" cy="1924050"/>
          </a:xfrm>
          <a:prstGeom prst="rect">
            <a:avLst/>
          </a:prstGeom>
          <a:noFill/>
          <a:ln w="9525">
            <a:noFill/>
            <a:miter lim="800000"/>
            <a:headEnd/>
            <a:tailEnd/>
          </a:ln>
          <a:effectLst/>
        </p:spPr>
      </p:pic>
      <p:sp>
        <p:nvSpPr>
          <p:cNvPr id="3" name="Прямоугольник 2"/>
          <p:cNvSpPr/>
          <p:nvPr/>
        </p:nvSpPr>
        <p:spPr>
          <a:xfrm>
            <a:off x="1643042" y="3357562"/>
            <a:ext cx="1213794" cy="369332"/>
          </a:xfrm>
          <a:prstGeom prst="rect">
            <a:avLst/>
          </a:prstGeom>
        </p:spPr>
        <p:txBody>
          <a:bodyPr wrap="none">
            <a:spAutoFit/>
          </a:bodyPr>
          <a:lstStyle/>
          <a:p>
            <a:r>
              <a:rPr lang="ru-RU" dirty="0" smtClean="0"/>
              <a:t> ЭРИДАН</a:t>
            </a:r>
            <a:endParaRPr lang="ru-RU" dirty="0"/>
          </a:p>
        </p:txBody>
      </p:sp>
      <p:pic>
        <p:nvPicPr>
          <p:cNvPr id="25602" name="Picture 2" descr="C:\Users\Максименко Анатолий\Desktop\Рисунок28.jpg"/>
          <p:cNvPicPr>
            <a:picLocks noChangeAspect="1" noChangeArrowheads="1"/>
          </p:cNvPicPr>
          <p:nvPr/>
        </p:nvPicPr>
        <p:blipFill>
          <a:blip r:embed="rId3"/>
          <a:srcRect/>
          <a:stretch>
            <a:fillRect/>
          </a:stretch>
        </p:blipFill>
        <p:spPr bwMode="auto">
          <a:xfrm>
            <a:off x="3500429" y="2143116"/>
            <a:ext cx="5331061" cy="4500594"/>
          </a:xfrm>
          <a:prstGeom prst="rect">
            <a:avLst/>
          </a:prstGeom>
          <a:noFill/>
        </p:spPr>
      </p:pic>
    </p:spTree>
  </p:cSld>
  <p:clrMapOvr>
    <a:masterClrMapping/>
  </p:clrMapOvr>
  <p:transition>
    <p:pull dir="ld"/>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28596" y="214290"/>
            <a:ext cx="8072462" cy="5909310"/>
          </a:xfrm>
          <a:prstGeom prst="rect">
            <a:avLst/>
          </a:prstGeom>
        </p:spPr>
        <p:txBody>
          <a:bodyPr wrap="square">
            <a:spAutoFit/>
          </a:bodyPr>
          <a:lstStyle/>
          <a:p>
            <a:r>
              <a:rPr lang="ru-RU" dirty="0" smtClean="0"/>
              <a:t> Мифология связывает созвездия Скорпиона и </a:t>
            </a:r>
            <a:r>
              <a:rPr lang="ru-RU" dirty="0" err="1" smtClean="0"/>
              <a:t>Эридана</a:t>
            </a:r>
            <a:r>
              <a:rPr lang="ru-RU" dirty="0" smtClean="0"/>
              <a:t> с трагической участью Фаэтона.</a:t>
            </a:r>
          </a:p>
          <a:p>
            <a:r>
              <a:rPr lang="ru-RU" dirty="0" smtClean="0"/>
              <a:t>   </a:t>
            </a:r>
            <a:r>
              <a:rPr lang="ru-RU" dirty="0" err="1" smtClean="0"/>
              <a:t>Климена</a:t>
            </a:r>
            <a:r>
              <a:rPr lang="ru-RU" dirty="0" smtClean="0"/>
              <a:t>, дочь морской богини Фетиды, была настолько красива, что даже лучезарный бог Гелиос (Солнце), который каждый день проезжал на своей золотой колеснице высоко над Землей, нигде не видел более прекрасной девушки, чем она. Он женился на ней, и она родила ему сына, блистательного, как и его отец, которого она нарекла Фаэтоном (что в переводе с греческого означает "пылающий"), но в отличие от отца он не был бессмертным.</a:t>
            </a:r>
          </a:p>
          <a:p>
            <a:r>
              <a:rPr lang="ru-RU" dirty="0" smtClean="0"/>
              <a:t>   Целыми днями играл Фаэтон со своим двоюродным братом </a:t>
            </a:r>
            <a:r>
              <a:rPr lang="ru-RU" dirty="0" err="1" smtClean="0"/>
              <a:t>Эпафом</a:t>
            </a:r>
            <a:r>
              <a:rPr lang="ru-RU" dirty="0" smtClean="0"/>
              <a:t> - сыном громовержца Зевса. Однажды </a:t>
            </a:r>
            <a:r>
              <a:rPr lang="ru-RU" dirty="0" err="1" smtClean="0"/>
              <a:t>Эпаф</a:t>
            </a:r>
            <a:r>
              <a:rPr lang="ru-RU" dirty="0" smtClean="0"/>
              <a:t> посмеялся над Фаэтоном:</a:t>
            </a:r>
          </a:p>
          <a:p>
            <a:r>
              <a:rPr lang="ru-RU" dirty="0" smtClean="0"/>
              <a:t>   - Хотя ты и зовешься Фаэтоном, но никакой ты не сын Гелиоса,</a:t>
            </a:r>
          </a:p>
          <a:p>
            <a:r>
              <a:rPr lang="ru-RU" dirty="0" smtClean="0"/>
              <a:t>а самый обыкновенный смертный!</a:t>
            </a:r>
          </a:p>
          <a:p>
            <a:r>
              <a:rPr lang="ru-RU" dirty="0" smtClean="0"/>
              <a:t>   Как камни, упали эти слова в душу мальчика. В слезах он побежал искать защиты у матери. Обняла его мать и спросила о причине слез. Всхлипывая, он рассказал ей, как жестоко его обидел </a:t>
            </a:r>
            <a:r>
              <a:rPr lang="ru-RU" dirty="0" err="1" smtClean="0"/>
              <a:t>Эпаф</a:t>
            </a:r>
            <a:r>
              <a:rPr lang="ru-RU" dirty="0" smtClean="0"/>
              <a:t>.</a:t>
            </a:r>
          </a:p>
          <a:p>
            <a:r>
              <a:rPr lang="ru-RU" dirty="0" smtClean="0"/>
              <a:t>   </a:t>
            </a:r>
            <a:r>
              <a:rPr lang="ru-RU" dirty="0" err="1" smtClean="0"/>
              <a:t>Климена</a:t>
            </a:r>
            <a:r>
              <a:rPr lang="ru-RU" dirty="0" smtClean="0"/>
              <a:t> простерла руки к Солнцу и воскликнула:</a:t>
            </a:r>
          </a:p>
          <a:p>
            <a:r>
              <a:rPr lang="ru-RU" dirty="0" smtClean="0"/>
              <a:t>   - О, сын мой! Клянусь светозарным Гелиосом, который нас видит и слышит, что он твой отец! Пусть он лишит меня своего света, если я не говорю святую правду! Иди к нему в его дворец! Он тебя встретит, как родного сына, и подтвердит мои слова!</a:t>
            </a:r>
            <a:endParaRPr lang="ru-RU" dirty="0"/>
          </a:p>
        </p:txBody>
      </p:sp>
    </p:spTree>
  </p:cSld>
  <p:clrMapOvr>
    <a:masterClrMapping/>
  </p:clrMapOvr>
  <p:transition>
    <p:pull dir="ld"/>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857224" y="428604"/>
            <a:ext cx="6858000" cy="5355312"/>
          </a:xfrm>
          <a:prstGeom prst="rect">
            <a:avLst/>
          </a:prstGeom>
        </p:spPr>
        <p:txBody>
          <a:bodyPr wrap="square">
            <a:spAutoFit/>
          </a:bodyPr>
          <a:lstStyle/>
          <a:p>
            <a:r>
              <a:rPr lang="ru-RU" dirty="0" smtClean="0"/>
              <a:t>Успокоенный словами матери, Фаэтон отправился во дворец Гелиоса. Он увидел его еще издали, восседающего на золотом троне, но не мог приблизиться к нему, потому что глаза смертного не выдерживали его ослепительного света. Гелиос очень обрадовался Фаэтону, и сияние вокруг него стало еще более ярким. Фаэтон рассказал ему, что </a:t>
            </a:r>
            <a:r>
              <a:rPr lang="ru-RU" dirty="0" err="1" smtClean="0"/>
              <a:t>Эпаф</a:t>
            </a:r>
            <a:r>
              <a:rPr lang="ru-RU" dirty="0" smtClean="0"/>
              <a:t> усомнился в том, что Гелиос - отец Фаэтона, и попросил, чтобы Гелиос рассеял эти сомнения.</a:t>
            </a:r>
          </a:p>
          <a:p>
            <a:r>
              <a:rPr lang="ru-RU" dirty="0" smtClean="0"/>
              <a:t>   "Ты мой сын! Чтобы увериться в этом, попроси у меня все, что только пожелаешь, и, клянусь священными водами Стикса, я выполню твою просьбу!" - сказал Гелиос.</a:t>
            </a:r>
          </a:p>
          <a:p>
            <a:r>
              <a:rPr lang="ru-RU" dirty="0" smtClean="0"/>
              <a:t>   Обрадовался Фаэтон и попросил Гелиоса дать ему лишь на один день колесницу с крылатыми конями, чтобы промчаться на ней по небесным просторам.</a:t>
            </a:r>
          </a:p>
          <a:p>
            <a:r>
              <a:rPr lang="ru-RU" dirty="0" smtClean="0"/>
              <a:t>Услышав эту просьбу, Гелиос помрачнел, и уменьшилось сияние вокруг него. Он начал увещевать сына:</a:t>
            </a:r>
          </a:p>
          <a:p>
            <a:r>
              <a:rPr lang="ru-RU" dirty="0" smtClean="0"/>
              <a:t>   - Подумай, сын мой, прежде чем просить такое! Неужели смертный человек сможет усидеть на моей колеснице, ведь даже никто из бессмертных богов не может ею управлять!</a:t>
            </a:r>
            <a:endParaRPr lang="ru-RU" dirty="0"/>
          </a:p>
        </p:txBody>
      </p:sp>
    </p:spTree>
  </p:cSld>
  <p:clrMapOvr>
    <a:masterClrMapping/>
  </p:clrMapOvr>
  <p:transition>
    <p:pull dir="ld"/>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00034" y="285728"/>
            <a:ext cx="7358098" cy="5632311"/>
          </a:xfrm>
          <a:prstGeom prst="rect">
            <a:avLst/>
          </a:prstGeom>
        </p:spPr>
        <p:txBody>
          <a:bodyPr wrap="square">
            <a:spAutoFit/>
          </a:bodyPr>
          <a:lstStyle/>
          <a:p>
            <a:r>
              <a:rPr lang="ru-RU" dirty="0" smtClean="0"/>
              <a:t>Мои крылатые кони мчатся, как вихрь. Ты не удержишь поводья и не справишься с ними. Да и путь нелегок. Вначале он так крут, что тебе покажется, что ты летишь прямо вверх, а когда достигнешь самых больших высот, у тебя волосы станут дыбом, если ты глянешь на Землю. После этого</a:t>
            </a:r>
          </a:p>
          <a:p>
            <a:r>
              <a:rPr lang="ru-RU" dirty="0" smtClean="0"/>
              <a:t>кони устремятся вниз, к водам океана... Откажись, сын мой, от этого</a:t>
            </a:r>
          </a:p>
          <a:p>
            <a:r>
              <a:rPr lang="ru-RU" dirty="0" smtClean="0"/>
              <a:t>желания! По пути встретятся тебе разные чудовища, которые испугают и тебя, и коней. Неужели ты хочешь погибнуть?</a:t>
            </a:r>
          </a:p>
          <a:p>
            <a:r>
              <a:rPr lang="ru-RU" dirty="0" smtClean="0"/>
              <a:t>   Но Фаэтон остался непреклонным и еще более настойчиво упрашивал Гелиоса дать ему колесницу. Не мог Гелиос нарушить своей клятвы священными водами Стикса и позволил Фаэтону взять колесницу.</a:t>
            </a:r>
          </a:p>
          <a:p>
            <a:r>
              <a:rPr lang="ru-RU" dirty="0" smtClean="0"/>
              <a:t>   Пошел Фаэтон на восточный край Земли, где находилась золотая колесница Гелиоса. Запрягли в нее крылатых буйных коней. Вскормленные амброзией и вспоенные нектаром кони нетерпеливо всхрапывали и били копытами. Полный радости, уселся Фаэтон на колесницу и взял поводья в руки. Богиня Эос (Заря) широко распахнула золотые ворота, и кони понеслись по крутой дороге. </a:t>
            </a:r>
            <a:endParaRPr lang="ru-RU" dirty="0"/>
          </a:p>
        </p:txBody>
      </p:sp>
    </p:spTree>
  </p:cSld>
  <p:clrMapOvr>
    <a:masterClrMapping/>
  </p:clrMapOvr>
  <p:transition>
    <p:pull dir="ld"/>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214414" y="214290"/>
            <a:ext cx="6858000" cy="6186309"/>
          </a:xfrm>
          <a:prstGeom prst="rect">
            <a:avLst/>
          </a:prstGeom>
        </p:spPr>
        <p:txBody>
          <a:bodyPr wrap="square">
            <a:spAutoFit/>
          </a:bodyPr>
          <a:lstStyle/>
          <a:p>
            <a:r>
              <a:rPr lang="ru-RU" dirty="0" smtClean="0"/>
              <a:t>Они мчались все быстрее и быстрее, и у Фаэтона уже не хватало сил, чтобы удержать поводья и управлять ими. А кони сбились с дороги, потому что и сам Фаэтон ее не знал. И вдруг перед мордами коней появился огромный страшный Скорпион, покрытый ядовитой чешуей. Он направил на коней и на Фаэтона свое смертоносное жало. Испугался Фаэтон этого чудовища, выпустил из рук поводья и упал на колесницу. Кони почувствовали себя свободными и рванулись от страшного Скорпиона вверх, к звездам, а колесница неслась, кренясь из стороны в сторону, и в любое мгновение могла перевернуться.</a:t>
            </a:r>
          </a:p>
          <a:p>
            <a:r>
              <a:rPr lang="ru-RU" dirty="0" smtClean="0"/>
              <a:t>   Испугалась богиня Селена (Луна), увидев, как несутся в небесных просторах кони Гелиоса, никем не управляемые. Что случилось с ее братом Гелиосом?!</a:t>
            </a:r>
          </a:p>
          <a:p>
            <a:r>
              <a:rPr lang="ru-RU" dirty="0" smtClean="0"/>
              <a:t>   Достигнув небесных высот, кони стремительно стали спускаться на Землю. Пламя от близко опустившейся колесницы охватило Землю. Огонь превращал в пепелища цветущие города и плодородные поля. Загорелись горы, покрытые лесами, закипела вода в реках и морях, и облака горячего пара поднялись над ними. Испугались нимфы и с плачем скрылись в глубоких пещерах. Скоро и реки, и моря превратились в пересохшие, растрескавшиеся пустыни.</a:t>
            </a:r>
            <a:endParaRPr lang="ru-RU" dirty="0"/>
          </a:p>
        </p:txBody>
      </p:sp>
    </p:spTree>
  </p:cSld>
  <p:clrMapOvr>
    <a:masterClrMapping/>
  </p:clrMapOvr>
  <p:transition>
    <p:pull dir="ld"/>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000100" y="714356"/>
            <a:ext cx="6500842" cy="4524315"/>
          </a:xfrm>
          <a:prstGeom prst="rect">
            <a:avLst/>
          </a:prstGeom>
        </p:spPr>
        <p:txBody>
          <a:bodyPr wrap="square">
            <a:spAutoFit/>
          </a:bodyPr>
          <a:lstStyle/>
          <a:p>
            <a:r>
              <a:rPr lang="ru-RU" dirty="0" smtClean="0"/>
              <a:t> Смерть угрожала Земле. Тогда богиня Гея (Земля), обливаясь слезами, взмолилась властелину Неба и Земли, великому громовержцу Зевсу:</a:t>
            </a:r>
          </a:p>
          <a:p>
            <a:r>
              <a:rPr lang="ru-RU" dirty="0" smtClean="0"/>
              <a:t>   - О, величайший из богов! Неужели ты допустишь, чтобы я погибла, чтобы погибло царство твоего брата Посейдона? Неужели в этом огне должно погибнуть все живое?</a:t>
            </a:r>
          </a:p>
          <a:p>
            <a:r>
              <a:rPr lang="ru-RU" dirty="0" smtClean="0"/>
              <a:t>   Зевс услышал мольбу богини Геи. Вмиг он погасил буйный огонь, сжигавший Землю. Поднял свою тяжелую десницу, бросил сверкающую молнию и разбил огненную колесницу. Кони Гелиоса разбежались в разные стороны, и по всему небу разлетелись обломки колесницы...</a:t>
            </a:r>
          </a:p>
          <a:p>
            <a:r>
              <a:rPr lang="ru-RU" dirty="0" smtClean="0"/>
              <a:t>   А Фаэтон, охваченный пламенем, полетел к Земле и упал в реку </a:t>
            </a:r>
            <a:r>
              <a:rPr lang="ru-RU" dirty="0" err="1" smtClean="0"/>
              <a:t>Эридан</a:t>
            </a:r>
            <a:r>
              <a:rPr lang="ru-RU" dirty="0" smtClean="0"/>
              <a:t>, далеко от своей родины. Глубокая скорбь омрачила сияющего Гелиоса. Закрыл он свой лик и целый день не появлялся в небесных просторах.</a:t>
            </a:r>
            <a:endParaRPr lang="ru-RU" dirty="0"/>
          </a:p>
        </p:txBody>
      </p:sp>
    </p:spTree>
  </p:cSld>
  <p:clrMapOvr>
    <a:masterClrMapping/>
  </p:clrMapOvr>
  <p:transition>
    <p:pull dir="ld"/>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285852" y="1428736"/>
            <a:ext cx="6143636" cy="3970318"/>
          </a:xfrm>
          <a:prstGeom prst="rect">
            <a:avLst/>
          </a:prstGeom>
        </p:spPr>
        <p:txBody>
          <a:bodyPr wrap="square">
            <a:spAutoFit/>
          </a:bodyPr>
          <a:lstStyle/>
          <a:p>
            <a:r>
              <a:rPr lang="ru-RU" dirty="0" smtClean="0"/>
              <a:t>Геспериды вытащили тело Фаэтона из реки </a:t>
            </a:r>
            <a:r>
              <a:rPr lang="ru-RU" dirty="0" err="1" smtClean="0"/>
              <a:t>Эридан</a:t>
            </a:r>
            <a:r>
              <a:rPr lang="ru-RU" dirty="0" smtClean="0"/>
              <a:t> и предали его земле. Долго несчастная мать Фаэтона </a:t>
            </a:r>
            <a:r>
              <a:rPr lang="ru-RU" dirty="0" err="1" smtClean="0"/>
              <a:t>Климена</a:t>
            </a:r>
            <a:r>
              <a:rPr lang="ru-RU" dirty="0" smtClean="0"/>
              <a:t> искала тело своего погибшего сына. И когда нашла его могилу, горько оплакивала его, а с ней оплакивали Фаэтона и дочери </a:t>
            </a:r>
            <a:r>
              <a:rPr lang="ru-RU" dirty="0" err="1" smtClean="0"/>
              <a:t>Климены</a:t>
            </a:r>
            <a:r>
              <a:rPr lang="ru-RU" dirty="0" smtClean="0"/>
              <a:t> - </a:t>
            </a:r>
            <a:r>
              <a:rPr lang="ru-RU" dirty="0" err="1" smtClean="0"/>
              <a:t>гелиады</a:t>
            </a:r>
            <a:r>
              <a:rPr lang="ru-RU" dirty="0" smtClean="0"/>
              <a:t>. Их скорбь была так велика, что боги, сжалившись над ними, превратили их в тополя. Стоят на берегах реки </a:t>
            </a:r>
            <a:r>
              <a:rPr lang="ru-RU" dirty="0" err="1" smtClean="0"/>
              <a:t>Эридан</a:t>
            </a:r>
            <a:r>
              <a:rPr lang="ru-RU" dirty="0" smtClean="0"/>
              <a:t> склоненные </a:t>
            </a:r>
            <a:r>
              <a:rPr lang="ru-RU" dirty="0" err="1" smtClean="0"/>
              <a:t>гелиады-тополя</a:t>
            </a:r>
            <a:r>
              <a:rPr lang="ru-RU" dirty="0" smtClean="0"/>
              <a:t>, роняют в реку слезы о своем брате, которые, падая, превращаются в прозрачный янтарь.</a:t>
            </a:r>
          </a:p>
          <a:p>
            <a:r>
              <a:rPr lang="ru-RU" dirty="0" smtClean="0"/>
              <a:t>   С тех пор созвездия Скорпиона и </a:t>
            </a:r>
            <a:r>
              <a:rPr lang="ru-RU" dirty="0" err="1" smtClean="0"/>
              <a:t>Эридана</a:t>
            </a:r>
            <a:r>
              <a:rPr lang="ru-RU" dirty="0" smtClean="0"/>
              <a:t> напоминают о трагической гибели Фаэтона, не послушавшего совета своего великого отца - лучезарного Гелиоса.</a:t>
            </a:r>
            <a:endParaRPr lang="ru-RU" dirty="0"/>
          </a:p>
        </p:txBody>
      </p:sp>
    </p:spTree>
  </p:cSld>
  <p:clrMapOvr>
    <a:masterClrMapping/>
  </p:clrMapOvr>
  <p:transition>
    <p:pull dir="ld"/>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572264" y="500042"/>
            <a:ext cx="1002197" cy="584775"/>
          </a:xfrm>
          <a:prstGeom prst="rect">
            <a:avLst/>
          </a:prstGeom>
        </p:spPr>
        <p:txBody>
          <a:bodyPr wrap="none">
            <a:spAutoFit/>
          </a:bodyPr>
          <a:lstStyle/>
          <a:p>
            <a:r>
              <a:rPr lang="ru-RU" sz="3200" dirty="0" smtClean="0"/>
              <a:t>ЛЕВ</a:t>
            </a:r>
            <a:endParaRPr lang="ru-RU" sz="3200" dirty="0"/>
          </a:p>
        </p:txBody>
      </p:sp>
      <p:pic>
        <p:nvPicPr>
          <p:cNvPr id="27650" name="Picture 2"/>
          <p:cNvPicPr>
            <a:picLocks noChangeAspect="1" noChangeArrowheads="1"/>
          </p:cNvPicPr>
          <p:nvPr/>
        </p:nvPicPr>
        <p:blipFill>
          <a:blip r:embed="rId2"/>
          <a:srcRect/>
          <a:stretch>
            <a:fillRect/>
          </a:stretch>
        </p:blipFill>
        <p:spPr bwMode="auto">
          <a:xfrm>
            <a:off x="1357290" y="1071546"/>
            <a:ext cx="1905000" cy="1800225"/>
          </a:xfrm>
          <a:prstGeom prst="rect">
            <a:avLst/>
          </a:prstGeom>
          <a:noFill/>
          <a:ln w="9525">
            <a:noFill/>
            <a:miter lim="800000"/>
            <a:headEnd/>
            <a:tailEnd/>
          </a:ln>
          <a:effectLst/>
        </p:spPr>
      </p:pic>
      <p:sp>
        <p:nvSpPr>
          <p:cNvPr id="4" name="Прямоугольник 3"/>
          <p:cNvSpPr/>
          <p:nvPr/>
        </p:nvSpPr>
        <p:spPr>
          <a:xfrm>
            <a:off x="1214414" y="3357562"/>
            <a:ext cx="1971117" cy="369332"/>
          </a:xfrm>
          <a:prstGeom prst="rect">
            <a:avLst/>
          </a:prstGeom>
        </p:spPr>
        <p:txBody>
          <a:bodyPr wrap="none">
            <a:spAutoFit/>
          </a:bodyPr>
          <a:lstStyle/>
          <a:p>
            <a:r>
              <a:rPr lang="ru-RU" dirty="0" smtClean="0"/>
              <a:t>Созвездие  Льва</a:t>
            </a:r>
            <a:endParaRPr lang="ru-RU" dirty="0"/>
          </a:p>
        </p:txBody>
      </p:sp>
      <p:pic>
        <p:nvPicPr>
          <p:cNvPr id="26626" name="Picture 2" descr="C:\Users\Максименко Анатолий\Desktop\Рисунок29.jpg"/>
          <p:cNvPicPr>
            <a:picLocks noChangeAspect="1" noChangeArrowheads="1"/>
          </p:cNvPicPr>
          <p:nvPr/>
        </p:nvPicPr>
        <p:blipFill>
          <a:blip r:embed="rId3"/>
          <a:srcRect/>
          <a:stretch>
            <a:fillRect/>
          </a:stretch>
        </p:blipFill>
        <p:spPr bwMode="auto">
          <a:xfrm>
            <a:off x="3786182" y="2357430"/>
            <a:ext cx="5000660" cy="4286280"/>
          </a:xfrm>
          <a:prstGeom prst="rect">
            <a:avLst/>
          </a:prstGeom>
          <a:noFill/>
        </p:spPr>
      </p:pic>
    </p:spTree>
  </p:cSld>
  <p:clrMapOvr>
    <a:masterClrMapping/>
  </p:clrMapOvr>
  <p:transition>
    <p:pull dir="ld"/>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srcRect/>
          <a:stretch>
            <a:fillRect/>
          </a:stretch>
        </p:blipFill>
        <p:spPr bwMode="auto">
          <a:xfrm>
            <a:off x="714348" y="428604"/>
            <a:ext cx="1905000" cy="1857375"/>
          </a:xfrm>
          <a:prstGeom prst="rect">
            <a:avLst/>
          </a:prstGeom>
          <a:noFill/>
          <a:ln w="9525">
            <a:noFill/>
            <a:miter lim="800000"/>
            <a:headEnd/>
            <a:tailEnd/>
          </a:ln>
          <a:effectLst/>
        </p:spPr>
      </p:pic>
      <p:sp>
        <p:nvSpPr>
          <p:cNvPr id="3" name="TextBox 2"/>
          <p:cNvSpPr txBox="1"/>
          <p:nvPr/>
        </p:nvSpPr>
        <p:spPr>
          <a:xfrm>
            <a:off x="571472" y="2714620"/>
            <a:ext cx="3286148" cy="369332"/>
          </a:xfrm>
          <a:prstGeom prst="rect">
            <a:avLst/>
          </a:prstGeom>
          <a:noFill/>
        </p:spPr>
        <p:txBody>
          <a:bodyPr wrap="square" rtlCol="0">
            <a:spAutoFit/>
          </a:bodyPr>
          <a:lstStyle/>
          <a:p>
            <a:r>
              <a:rPr lang="ru-RU" dirty="0" smtClean="0"/>
              <a:t>Созвездие Малой Медведицы</a:t>
            </a:r>
            <a:endParaRPr lang="ru-RU" dirty="0"/>
          </a:p>
        </p:txBody>
      </p:sp>
      <p:pic>
        <p:nvPicPr>
          <p:cNvPr id="3074" name="Picture 2" descr="C:\Users\Максименко Анатолий\Desktop\Рисунок6.jpg"/>
          <p:cNvPicPr>
            <a:picLocks noChangeAspect="1" noChangeArrowheads="1"/>
          </p:cNvPicPr>
          <p:nvPr/>
        </p:nvPicPr>
        <p:blipFill>
          <a:blip r:embed="rId3"/>
          <a:srcRect/>
          <a:stretch>
            <a:fillRect/>
          </a:stretch>
        </p:blipFill>
        <p:spPr bwMode="auto">
          <a:xfrm>
            <a:off x="3428992" y="2189435"/>
            <a:ext cx="5429288" cy="4549229"/>
          </a:xfrm>
          <a:prstGeom prst="rect">
            <a:avLst/>
          </a:prstGeom>
          <a:noFill/>
        </p:spPr>
      </p:pic>
    </p:spTree>
  </p:cSld>
  <p:clrMapOvr>
    <a:masterClrMapping/>
  </p:clrMapOvr>
  <p:transition>
    <p:pull dir="ld"/>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428728" y="0"/>
            <a:ext cx="6858000" cy="6186309"/>
          </a:xfrm>
          <a:prstGeom prst="rect">
            <a:avLst/>
          </a:prstGeom>
        </p:spPr>
        <p:txBody>
          <a:bodyPr wrap="square">
            <a:spAutoFit/>
          </a:bodyPr>
          <a:lstStyle/>
          <a:p>
            <a:r>
              <a:rPr lang="ru-RU" dirty="0" smtClean="0"/>
              <a:t> Мифология греков связывает созвездие Льва с чудовищным </a:t>
            </a:r>
            <a:r>
              <a:rPr lang="ru-RU" dirty="0" err="1" smtClean="0"/>
              <a:t>Не-мейским</a:t>
            </a:r>
            <a:r>
              <a:rPr lang="ru-RU" dirty="0" smtClean="0"/>
              <a:t> львом и с одним из подвигов Геркулеса.</a:t>
            </a:r>
          </a:p>
          <a:p>
            <a:r>
              <a:rPr lang="ru-RU" dirty="0" smtClean="0"/>
              <a:t>   Победив титанов, Зевс низверг их в мрачный Тартар. У огромных ворот Тартара зорко стерегли страшных врагов сторукие </a:t>
            </a:r>
            <a:r>
              <a:rPr lang="ru-RU" dirty="0" err="1" smtClean="0"/>
              <a:t>гекатон-хейры</a:t>
            </a:r>
            <a:r>
              <a:rPr lang="ru-RU" dirty="0" smtClean="0"/>
              <a:t>. Титаны навсегда утратили свою власть над миром. Но борьба Зевса за власть над Небом и Землей на этом не кончилась. Ему предстояло еще победить последнего врага - Тифона, который во всех вселял ужас и был причиной многих бедствий на Земле.</a:t>
            </a:r>
          </a:p>
          <a:p>
            <a:r>
              <a:rPr lang="ru-RU" dirty="0" smtClean="0"/>
              <a:t>   Когда Гея (Земля) узнала, как жестоко поступил Зевс с ее детьми - титанами, она вступила в брак с мрачным Тартаром и произвела на свет страшное </a:t>
            </a:r>
            <a:r>
              <a:rPr lang="ru-RU" dirty="0" err="1" smtClean="0"/>
              <a:t>стоголовое</a:t>
            </a:r>
            <a:r>
              <a:rPr lang="ru-RU" dirty="0" smtClean="0"/>
              <a:t> чудовище Тифона - существо со ста драконовыми головами, непрерывно извергающими во все стороны языки пламени. Как только Тифон поднялся из недр Земли, вся Земля содрогнулась от его тяжести. Оглушительный рев разъяренных быков и львов, собачий лай и ужасающее змеиное шипение разносились далеко по Земле, а пламя, извергаемое головами дракона, сжигало все вокруг. Ужас охватил людей и животных, и даже боги испугались. Земля горела, и все плавилось от адской жары. Бурное пламя клубилось вокруг Тифона. Не испугался только Зевс. </a:t>
            </a:r>
            <a:endParaRPr lang="ru-RU" dirty="0"/>
          </a:p>
        </p:txBody>
      </p:sp>
    </p:spTree>
  </p:cSld>
  <p:clrMapOvr>
    <a:masterClrMapping/>
  </p:clrMapOvr>
  <p:transition>
    <p:pull dir="ld"/>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285852" y="714356"/>
            <a:ext cx="6858000" cy="5355312"/>
          </a:xfrm>
          <a:prstGeom prst="rect">
            <a:avLst/>
          </a:prstGeom>
        </p:spPr>
        <p:txBody>
          <a:bodyPr wrap="square">
            <a:spAutoFit/>
          </a:bodyPr>
          <a:lstStyle/>
          <a:p>
            <a:r>
              <a:rPr lang="ru-RU" dirty="0" smtClean="0"/>
              <a:t>Он смело выступил против Тифона, осыпал его молниями и оглушил раскатами грома. Земля и Небо слились в сплошной огонь, казалось, что горит даже воздух. Молнии Зевса все превращали в пепел. Зевс испепелил все сто голов Тифона, и он рухнул на Землю, как огромная скала. От его тела исходил такой жар, что все кругом плавилось, и сама Земля чуть не превратилась в огненную реку. Не теряя времени, Зевс схватил огромное тело Тифона и низверг его в глубины мрачного Тартара, который породил это чудовище. Там навсегда и остался Тифон. Но и в Тартаре грозит еще Тифон богам и вселяет ужас в людей, вызывая страшные ураганы, сметающие все на своем пути. Огонь Тифона проходит через толщу гор, и тогда текут по их склонам огненные реки. Но самое страшное случилось тогда, когда Тифон женился на Ехидне. Они породили ужасных чудовищ - двуглавого пса </a:t>
            </a:r>
            <a:r>
              <a:rPr lang="ru-RU" dirty="0" err="1" smtClean="0"/>
              <a:t>Орфо</a:t>
            </a:r>
            <a:r>
              <a:rPr lang="ru-RU" dirty="0" smtClean="0"/>
              <a:t>, трехголового пса </a:t>
            </a:r>
            <a:r>
              <a:rPr lang="ru-RU" dirty="0" err="1" smtClean="0"/>
              <a:t>Кербера</a:t>
            </a:r>
            <a:r>
              <a:rPr lang="ru-RU" dirty="0" smtClean="0"/>
              <a:t> со змеиным хвостом, </a:t>
            </a:r>
            <a:r>
              <a:rPr lang="ru-RU" dirty="0" err="1" smtClean="0"/>
              <a:t>Лернейскую</a:t>
            </a:r>
            <a:r>
              <a:rPr lang="ru-RU" dirty="0" smtClean="0"/>
              <a:t> гидру, Немейского льва и др. Некоторые чудовища поднялись на Землю и причиняли людям страшные бедствия и ужасные страдания.</a:t>
            </a:r>
            <a:endParaRPr lang="ru-RU" dirty="0"/>
          </a:p>
        </p:txBody>
      </p:sp>
    </p:spTree>
  </p:cSld>
  <p:clrMapOvr>
    <a:masterClrMapping/>
  </p:clrMapOvr>
  <p:transition>
    <p:pull dir="ld"/>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000100" y="714356"/>
            <a:ext cx="7072346" cy="5632311"/>
          </a:xfrm>
          <a:prstGeom prst="rect">
            <a:avLst/>
          </a:prstGeom>
        </p:spPr>
        <p:txBody>
          <a:bodyPr wrap="square">
            <a:spAutoFit/>
          </a:bodyPr>
          <a:lstStyle/>
          <a:p>
            <a:r>
              <a:rPr lang="ru-RU" dirty="0" smtClean="0"/>
              <a:t>Тифон и Ехидна (полуженщина-полузмея) оставили свое детище - огромного льва - в горах, недалеко от города Немеи52 (отсюда и его название - Немейский лев). Со страшным ревом буйствовал он в окрестностях города и опустошал все вокруг. Ужас охватывал людей и животных, когда они слышали этот рев. Народ не смел выходить из своих жилищ, наступил голод, начались болезни. В Немее слышались плач и стенания. Никто не мог избавить людей от невыносимого бедствия, о котором говорила вся Греция.</a:t>
            </a:r>
          </a:p>
          <a:p>
            <a:r>
              <a:rPr lang="ru-RU" dirty="0" smtClean="0"/>
              <a:t>   Царь </a:t>
            </a:r>
            <a:r>
              <a:rPr lang="ru-RU" dirty="0" err="1" smtClean="0"/>
              <a:t>Еврисфей</a:t>
            </a:r>
            <a:r>
              <a:rPr lang="ru-RU" dirty="0" smtClean="0"/>
              <a:t> поручил Геркулесу  убить Немейского льва и принести его труп в Микены. </a:t>
            </a:r>
          </a:p>
          <a:p>
            <a:r>
              <a:rPr lang="ru-RU" dirty="0" smtClean="0"/>
              <a:t>   Геркулес тотчас отправился в путь. В Немее он увидел опустошенную, выжженную землю. Все живое попряталось по домам. Никто не мог ему даже указать, где находится логово страшного льва.</a:t>
            </a:r>
          </a:p>
          <a:p>
            <a:r>
              <a:rPr lang="ru-RU" dirty="0" smtClean="0"/>
              <a:t>   Целый день Геркулес бродил по лесистым склонам гор, но нигде не мог найти чудовищного льва. Солнце уже заходило, и стало темнеть. И тут до Геркулеса донесся ужасающий рев льва, который проснулся и ждал полной темноты, чтобы приняться за охоту...</a:t>
            </a:r>
            <a:endParaRPr lang="ru-RU" dirty="0"/>
          </a:p>
        </p:txBody>
      </p:sp>
    </p:spTree>
  </p:cSld>
  <p:clrMapOvr>
    <a:masterClrMapping/>
  </p:clrMapOvr>
  <p:transition>
    <p:pull dir="ld"/>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42910" y="0"/>
            <a:ext cx="8072430" cy="4524315"/>
          </a:xfrm>
          <a:prstGeom prst="rect">
            <a:avLst/>
          </a:prstGeom>
        </p:spPr>
        <p:txBody>
          <a:bodyPr wrap="square">
            <a:spAutoFit/>
          </a:bodyPr>
          <a:lstStyle/>
          <a:p>
            <a:r>
              <a:rPr lang="ru-RU" dirty="0" smtClean="0"/>
              <a:t>В несколько гигантских прыжков достиг Геркулес логова льва, представлявшего громадную пещеру с двумя выходами. Перед одним из выходов Геркулес нагромоздил огромные камни, а сам спрятался у второго выхода и приготовил лук и стрелы. Прошло немного времени, и из пещеры с ревом показался гигантский лев. Геркулес осыпал его стрелами, но ни одна из них даже не ранила чудовище - стрелы отскакивали от льва, шкура которого была тверже железа. Геркулес не знал, что Немейский лев был неуязвим для оружия. Когда Геркулес увидел, что стрелы, отскакивают от льва, он отшвырнул лук и набросился на льва с палицей. Одним мощным ударом по голове Геркулес оглушил его, затем схватил своими могучими руками за шею и сжал так сильно, что задушил льва.</a:t>
            </a:r>
          </a:p>
          <a:p>
            <a:r>
              <a:rPr lang="ru-RU" dirty="0" smtClean="0"/>
              <a:t>   Взвалив на плечи огромного зверя, Геркулес отправился в Немею. Там он принес жертву Зевсу и учредил в память о своем первом подвиге Немейские игры, во время которых во всей Греции прекращались войны и царил всеобщий мир.</a:t>
            </a:r>
            <a:endParaRPr lang="ru-RU" dirty="0"/>
          </a:p>
        </p:txBody>
      </p:sp>
      <p:sp>
        <p:nvSpPr>
          <p:cNvPr id="3" name="Прямоугольник 2"/>
          <p:cNvSpPr/>
          <p:nvPr/>
        </p:nvSpPr>
        <p:spPr>
          <a:xfrm>
            <a:off x="571440" y="4500570"/>
            <a:ext cx="8572560" cy="2031325"/>
          </a:xfrm>
          <a:prstGeom prst="rect">
            <a:avLst/>
          </a:prstGeom>
        </p:spPr>
        <p:txBody>
          <a:bodyPr wrap="square">
            <a:spAutoFit/>
          </a:bodyPr>
          <a:lstStyle/>
          <a:p>
            <a:r>
              <a:rPr lang="ru-RU" dirty="0" smtClean="0"/>
              <a:t> Геркулес отнес льва в Микены. Когда </a:t>
            </a:r>
            <a:r>
              <a:rPr lang="ru-RU" dirty="0" err="1" smtClean="0"/>
              <a:t>Еврисфей</a:t>
            </a:r>
            <a:r>
              <a:rPr lang="ru-RU" dirty="0" smtClean="0"/>
              <a:t> увидел чудовище, он так испугался силы и мощи Геркулеса, что запретил ему приближаться к Микенам, а доказательства исполнения его дальнейших поручений приказал показывать у городских стен.55 </a:t>
            </a:r>
          </a:p>
          <a:p>
            <a:r>
              <a:rPr lang="ru-RU" dirty="0" smtClean="0"/>
              <a:t>   Великий громовержец Зевс превратил Немейского льва в созвездие и оставил сиять на небе, чтобы напоминать людям о подвиге своего сына Геркулеса, избавившего людей от этого страшного бедствия.</a:t>
            </a:r>
            <a:endParaRPr lang="ru-RU" dirty="0"/>
          </a:p>
        </p:txBody>
      </p:sp>
    </p:spTree>
  </p:cSld>
  <p:clrMapOvr>
    <a:masterClrMapping/>
  </p:clrMapOvr>
  <p:transition>
    <p:pull dir="ld"/>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500694" y="500042"/>
            <a:ext cx="1270669" cy="584775"/>
          </a:xfrm>
          <a:prstGeom prst="rect">
            <a:avLst/>
          </a:prstGeom>
        </p:spPr>
        <p:txBody>
          <a:bodyPr wrap="none">
            <a:spAutoFit/>
          </a:bodyPr>
          <a:lstStyle/>
          <a:p>
            <a:r>
              <a:rPr lang="ru-RU" sz="3200" dirty="0" smtClean="0"/>
              <a:t>ДЕВА</a:t>
            </a:r>
            <a:endParaRPr lang="ru-RU" sz="3200" dirty="0"/>
          </a:p>
        </p:txBody>
      </p:sp>
      <p:pic>
        <p:nvPicPr>
          <p:cNvPr id="28674" name="Picture 2"/>
          <p:cNvPicPr>
            <a:picLocks noChangeAspect="1" noChangeArrowheads="1"/>
          </p:cNvPicPr>
          <p:nvPr/>
        </p:nvPicPr>
        <p:blipFill>
          <a:blip r:embed="rId2"/>
          <a:srcRect/>
          <a:stretch>
            <a:fillRect/>
          </a:stretch>
        </p:blipFill>
        <p:spPr bwMode="auto">
          <a:xfrm>
            <a:off x="1071538" y="928670"/>
            <a:ext cx="1905000" cy="1790700"/>
          </a:xfrm>
          <a:prstGeom prst="rect">
            <a:avLst/>
          </a:prstGeom>
          <a:noFill/>
          <a:ln w="9525">
            <a:noFill/>
            <a:miter lim="800000"/>
            <a:headEnd/>
            <a:tailEnd/>
          </a:ln>
          <a:effectLst/>
        </p:spPr>
      </p:pic>
      <p:sp>
        <p:nvSpPr>
          <p:cNvPr id="5" name="TextBox 4"/>
          <p:cNvSpPr txBox="1"/>
          <p:nvPr/>
        </p:nvSpPr>
        <p:spPr>
          <a:xfrm>
            <a:off x="714348" y="3214686"/>
            <a:ext cx="2500330" cy="369332"/>
          </a:xfrm>
          <a:prstGeom prst="rect">
            <a:avLst/>
          </a:prstGeom>
          <a:noFill/>
        </p:spPr>
        <p:txBody>
          <a:bodyPr wrap="square" rtlCol="0">
            <a:spAutoFit/>
          </a:bodyPr>
          <a:lstStyle/>
          <a:p>
            <a:r>
              <a:rPr lang="ru-RU" dirty="0" smtClean="0"/>
              <a:t>Созвездие Девы</a:t>
            </a:r>
            <a:endParaRPr lang="ru-RU" dirty="0"/>
          </a:p>
        </p:txBody>
      </p:sp>
      <p:pic>
        <p:nvPicPr>
          <p:cNvPr id="27650" name="Picture 2" descr="C:\Users\Максименко Анатолий\Desktop\Рисунок30.jpg"/>
          <p:cNvPicPr>
            <a:picLocks noChangeAspect="1" noChangeArrowheads="1"/>
          </p:cNvPicPr>
          <p:nvPr/>
        </p:nvPicPr>
        <p:blipFill>
          <a:blip r:embed="rId3"/>
          <a:srcRect/>
          <a:stretch>
            <a:fillRect/>
          </a:stretch>
        </p:blipFill>
        <p:spPr bwMode="auto">
          <a:xfrm>
            <a:off x="3643306" y="2000240"/>
            <a:ext cx="5223904" cy="4500594"/>
          </a:xfrm>
          <a:prstGeom prst="rect">
            <a:avLst/>
          </a:prstGeom>
          <a:noFill/>
        </p:spPr>
      </p:pic>
    </p:spTree>
  </p:cSld>
  <p:clrMapOvr>
    <a:masterClrMapping/>
  </p:clrMapOvr>
  <p:transition>
    <p:pull dir="ld"/>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857224" y="785794"/>
            <a:ext cx="6572280" cy="4801314"/>
          </a:xfrm>
          <a:prstGeom prst="rect">
            <a:avLst/>
          </a:prstGeom>
        </p:spPr>
        <p:txBody>
          <a:bodyPr wrap="square">
            <a:spAutoFit/>
          </a:bodyPr>
          <a:lstStyle/>
          <a:p>
            <a:r>
              <a:rPr lang="ru-RU" dirty="0" smtClean="0"/>
              <a:t> В греческой мифологии созвездие Девы олицетворяет Деметра - богиня плодородия, покровительница земледелия, научившая людей обрабатывать Землю. Без ее животворящей силы на Земле ничего бы не росло и она превратилась бы в высохшую пустыню.</a:t>
            </a:r>
          </a:p>
          <a:p>
            <a:r>
              <a:rPr lang="ru-RU" dirty="0" smtClean="0"/>
              <a:t>   У богини Деметры была единственная дочь, которую звали Персефоной. Стройная и красивая, она очаровывала любого, кто ее видел. Ее отцом был громовержец Зевс.</a:t>
            </a:r>
          </a:p>
          <a:p>
            <a:r>
              <a:rPr lang="ru-RU" dirty="0" smtClean="0"/>
              <a:t>   Веселая и беззаботная Персефона целыми днями играла со своими подругами - океанидами - в цветущей </a:t>
            </a:r>
            <a:r>
              <a:rPr lang="ru-RU" dirty="0" err="1" smtClean="0"/>
              <a:t>Нисейской</a:t>
            </a:r>
            <a:r>
              <a:rPr lang="ru-RU" dirty="0" smtClean="0"/>
              <a:t> долине. Подобно легкокрылой бабочке, перебегала юная дочь Деметры от цветка к цветку. Она рвала васильки и фиалки, плела чудесные венки и украшала ими себя и своих подруг. Смех и песни Персефоны и </a:t>
            </a:r>
            <a:r>
              <a:rPr lang="ru-RU" dirty="0" err="1" smtClean="0"/>
              <a:t>океа-нид</a:t>
            </a:r>
            <a:r>
              <a:rPr lang="ru-RU" dirty="0" smtClean="0"/>
              <a:t> оглашали всю долину, и даже дикие кровожадные звери замирали от восторга.</a:t>
            </a:r>
            <a:endParaRPr lang="ru-RU" dirty="0"/>
          </a:p>
        </p:txBody>
      </p:sp>
    </p:spTree>
  </p:cSld>
  <p:clrMapOvr>
    <a:masterClrMapping/>
  </p:clrMapOvr>
  <p:transition>
    <p:pull dir="ld"/>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928662" y="0"/>
            <a:ext cx="7215222" cy="5909310"/>
          </a:xfrm>
          <a:prstGeom prst="rect">
            <a:avLst/>
          </a:prstGeom>
        </p:spPr>
        <p:txBody>
          <a:bodyPr wrap="square">
            <a:spAutoFit/>
          </a:bodyPr>
          <a:lstStyle/>
          <a:p>
            <a:r>
              <a:rPr lang="ru-RU" dirty="0" smtClean="0"/>
              <a:t> Так летели дни. Персефона вырастала и еще более хорошела, еще веселее становились игры и песни ее подруг. Она даже не подозревала, что вскоре перестанет радоваться золотистым лучам, которые Гелиос посылал на Землю. Ее отец, всемогущий Зевс, обещал отдать в жены свою дочь брату Аиду - властителю подземного царства теней. С ним она должна была жить среди вечно скорбных бесплотных теней, там, где не слышен никакой звук и куда не проникает ни один солнечный луч.</a:t>
            </a:r>
          </a:p>
          <a:p>
            <a:r>
              <a:rPr lang="ru-RU" dirty="0" smtClean="0"/>
              <a:t>   Пришло время, когда Аид потребовал Персефону к себе. Однажды, когда она резвилась с океанидами, Аид увидел Персефону и придумал способ, как ее похитить. Он упросил богиню Земли Гею вырастить цветок необычайной красоты. Гея согласилась и вырастила цветок с такими лепестками и таким дивным запахом, какого никто еще не видывал. Персефона увидела цветок, протянула руку, чтобы его сорвать, но как только она наклонилась над цветком. Земля неожиданно разверзлась, и на колеснице, в которую были запряжены черные кони, появился Аид, схватил Персефону и в мгновение ока скрылся вместе с колесницей в непроглядных недрах Земли. Все это произошло так быстро, что ни одна из океанид даже не заметила, как и куда исчезла Персефона. </a:t>
            </a:r>
            <a:endParaRPr lang="ru-RU" dirty="0"/>
          </a:p>
        </p:txBody>
      </p:sp>
    </p:spTree>
  </p:cSld>
  <p:clrMapOvr>
    <a:masterClrMapping/>
  </p:clrMapOvr>
  <p:transition>
    <p:pull dir="ld"/>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0"/>
            <a:ext cx="9001124" cy="6463308"/>
          </a:xfrm>
          <a:prstGeom prst="rect">
            <a:avLst/>
          </a:prstGeom>
        </p:spPr>
        <p:txBody>
          <a:bodyPr wrap="square">
            <a:spAutoFit/>
          </a:bodyPr>
          <a:lstStyle/>
          <a:p>
            <a:r>
              <a:rPr lang="ru-RU" dirty="0" smtClean="0"/>
              <a:t>Они услышали только крик, который донесся и до морских пучин, и до далеких вершин Олимпа. Богиня Деметра сразу же примчалась в </a:t>
            </a:r>
            <a:r>
              <a:rPr lang="ru-RU" dirty="0" err="1" smtClean="0"/>
              <a:t>Нисейскую</a:t>
            </a:r>
            <a:r>
              <a:rPr lang="ru-RU" dirty="0" smtClean="0"/>
              <a:t> долину, но никого там не нашла. Испугавшиеся океаниды разбежались и спрятались у своего отца, седовласого Океана. В глубокую скорбь погрузилась Деметра, надела длинную черную мантию и, роняя слезы, отправилась на поиски дочери, но не нашла никаких следов. Только на десятый день она узнала от лучезарного Гелиоса, что мрачный Аид похитил Персефону в свое царство теней.</a:t>
            </a:r>
          </a:p>
          <a:p>
            <a:r>
              <a:rPr lang="ru-RU" dirty="0" smtClean="0"/>
              <a:t>   Еще больше опечалилась богиня Деметра. Слезы ручьем текли из ее глаз. Вся земля как будто замерла. С деревьев осыпались листья, и ветры шумели в голых ветвях. Завяли цветы, а на месте плодородных полей образовалась пустыня. Голод охватил Землю, и повсюду слышались только стенания и плач. Но ничто не трогало богиню Деметру. Она думала лишь о своей дочери. Со склоненной скорбно головой пустилась она в путь и пришла к городу </a:t>
            </a:r>
            <a:r>
              <a:rPr lang="ru-RU" dirty="0" err="1" smtClean="0"/>
              <a:t>Элевсину</a:t>
            </a:r>
            <a:r>
              <a:rPr lang="ru-RU" dirty="0" smtClean="0"/>
              <a:t>. Там, у городских стен, возле маслинового дерева села она на "камень скорби" у самого "колодца дев". Долго она сидела там. Дочери царя </a:t>
            </a:r>
            <a:r>
              <a:rPr lang="ru-RU" dirty="0" err="1" smtClean="0"/>
              <a:t>Элевсина</a:t>
            </a:r>
            <a:r>
              <a:rPr lang="ru-RU" dirty="0" smtClean="0"/>
              <a:t> обратили на нее внимание и отвели во дворец своего отца. Но и там она оставалась все такой же скорбной и печальной. </a:t>
            </a:r>
          </a:p>
          <a:p>
            <a:r>
              <a:rPr lang="ru-RU" dirty="0" smtClean="0"/>
              <a:t>   Голод становился все сильнее, так как на черной потрескавшейся земле не всходило ни единой травинки. Гибель грозила всему живому из-за голода и мора. Никто уже не приносил жертв богам, опустели храмы, погасли жертвенники. Только сейчас властелин Неба и Земли Зевс понял, что от скорби его сестры богини Деметры погибнет весь род человеческий, и послал к Деметре вестницу богов Ириду. </a:t>
            </a:r>
            <a:endParaRPr lang="ru-RU" dirty="0"/>
          </a:p>
        </p:txBody>
      </p:sp>
    </p:spTree>
  </p:cSld>
  <p:clrMapOvr>
    <a:masterClrMapping/>
  </p:clrMapOvr>
  <p:transition>
    <p:pull dir="ld"/>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000100" y="214290"/>
            <a:ext cx="7358082" cy="5909310"/>
          </a:xfrm>
          <a:prstGeom prst="rect">
            <a:avLst/>
          </a:prstGeom>
        </p:spPr>
        <p:txBody>
          <a:bodyPr wrap="square">
            <a:spAutoFit/>
          </a:bodyPr>
          <a:lstStyle/>
          <a:p>
            <a:r>
              <a:rPr lang="ru-RU" dirty="0" smtClean="0"/>
              <a:t>Быстро полетела Ирида на своих крыльях в </a:t>
            </a:r>
            <a:r>
              <a:rPr lang="ru-RU" dirty="0" err="1" smtClean="0"/>
              <a:t>Элевсин</a:t>
            </a:r>
            <a:r>
              <a:rPr lang="ru-RU" dirty="0" smtClean="0"/>
              <a:t>, смиренно предстала перед погруженной в скорбь Деметрой и передала ей повеление Зевса вернуться на Олимп. Но едва слышно богиня ответила: "Пока Аид не отдаст мне мою дочь, я не вернусь на Олимп!"</a:t>
            </a:r>
          </a:p>
          <a:p>
            <a:r>
              <a:rPr lang="ru-RU" dirty="0" smtClean="0"/>
              <a:t>   Нахмурился Зевс, когда Ирида передала ему ответ Деметры. Позвал он Гермеса и поручил ему отправиться в царство Аида и передать ему, чтобы он отпустил Персефону к ее матери.</a:t>
            </a:r>
          </a:p>
          <a:p>
            <a:r>
              <a:rPr lang="ru-RU" dirty="0" smtClean="0"/>
              <a:t>   Аид не мог не исполнить воли Зевса. Он согласился отпустить Персефону, но перед расставанием обнял ее и заставил проглотить зерно граната - символ неразрывности брака. После этого Персефона никогда уже не могла забыть Аида. Персефона села в колесницу с Гермесом, и крылатые кони понесли ее над бездонными пропастями подземного царства. В мгновение ока достигли они </a:t>
            </a:r>
            <a:r>
              <a:rPr lang="ru-RU" dirty="0" err="1" smtClean="0"/>
              <a:t>Элевсина</a:t>
            </a:r>
            <a:r>
              <a:rPr lang="ru-RU" dirty="0" smtClean="0"/>
              <a:t> и остановились перед застывшей в скорби Деметрой. Вздрогнула Деметра от топота буйных коней и подняла голову. Увидела свою дочь, вспыхнула от радости, обняла ее и вознеслась вместе с ней на Олимп. Там Зевс определил ее судьбу так: две трети года Персефона будет жить на земле, с матерью, а на одну треть возвращаться к своему мужу Аиду в подземное царство.</a:t>
            </a:r>
            <a:endParaRPr lang="ru-RU" dirty="0"/>
          </a:p>
        </p:txBody>
      </p:sp>
    </p:spTree>
  </p:cSld>
  <p:clrMapOvr>
    <a:masterClrMapping/>
  </p:clrMapOvr>
  <p:transition>
    <p:pull dir="ld"/>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71472" y="0"/>
            <a:ext cx="8286808" cy="6463308"/>
          </a:xfrm>
          <a:prstGeom prst="rect">
            <a:avLst/>
          </a:prstGeom>
        </p:spPr>
        <p:txBody>
          <a:bodyPr wrap="square">
            <a:spAutoFit/>
          </a:bodyPr>
          <a:lstStyle/>
          <a:p>
            <a:r>
              <a:rPr lang="ru-RU" dirty="0" smtClean="0"/>
              <a:t>Обрадованная, что ее дочь с ней, Деметра взглянула на Землю. Ее благотворные силы возвратили жизнь и плодородие всему на Земле. Зазеленели леса, на лугах расцвели цветы, начали весело петь птицы, а обширные поля пожелтели от тучных колосьев. Снова на Землю пришел праздник. Как огромные белые облака, паслись на зеленых лугах и в тенистых лесах стада коров, быков, овец и коз. Люди снова зажили радостно и счастливо. Но вот пришло время Персефоне возвращаться к Аиду в подземное царство. Опять Деметра погрузилась в печаль. Желтеют на деревьях листья, срывает их холодный ветер. Засыхает трава, увядают цветы, перестают петь птицы, и слышно только зловещее карканье ворон. Вьюги и снежные бури сковывают Землю холодом. Жизнь словно засыпает, пока Деметра оплакивает судьбу своей дочери. Но стоит Персефоне вернуться к матери, и богиня снова щедро поит Землю животворной силой. Начинают зеленеть луга и деревья, расцветать цветы, петь птицы, и Гелиос осыпает Землю золотистыми лучами. Желтеют поля, наливаются тяжестью колосья, и далеко разносятся над нивами песни жниц. Щедро осыпает Землю своими дарами богиня плодородия Деметра, благословляет труд земледельцев и награждает их обильными плодами.</a:t>
            </a:r>
          </a:p>
          <a:p>
            <a:r>
              <a:rPr lang="ru-RU" dirty="0" smtClean="0"/>
              <a:t>   Когда на небе появлялось созвездие Девы, люди видели в нем великую богиню Деметру, держащую в руках созревшие колосья пшеницы и сияющую от радости, что ее любимая дочь Персефона снова с ней. Тогда они начинали готовиться к жатве и надеялись, что Деметра щедро вознаградит их труд богатым урожаем.</a:t>
            </a:r>
            <a:endParaRPr lang="ru-RU" dirty="0"/>
          </a:p>
        </p:txBody>
      </p:sp>
    </p:spTree>
  </p:cSld>
  <p:clrMapOvr>
    <a:masterClrMapping/>
  </p:clrMapOvr>
  <p:transition>
    <p:pull dir="ld"/>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00034" y="785794"/>
            <a:ext cx="6858000" cy="4524315"/>
          </a:xfrm>
          <a:prstGeom prst="rect">
            <a:avLst/>
          </a:prstGeom>
        </p:spPr>
        <p:txBody>
          <a:bodyPr wrap="square">
            <a:spAutoFit/>
          </a:bodyPr>
          <a:lstStyle/>
          <a:p>
            <a:r>
              <a:rPr lang="ru-RU" dirty="0" smtClean="0"/>
              <a:t> Красивое созвездие Большой Медведицы привлекало внимание и болгарского народа, который дал ему имя Повозка. Это название связано с такой легендой. Как-то один юноша отправился в лес нарубить дров. Пришел в лес, распряг волов и пустил их пастись. Неожиданно из лесу выбежала медведица и съела одного вола. Юноша был большим храбрецом, он схватил медведицу и впряг ее в повозку вместо того вола, которого она съела. Но медведица не могла тянуть повозку, дергалась из стороны в сторону, и поэтому в созвездии повозка кажется искривленной. </a:t>
            </a:r>
          </a:p>
          <a:p>
            <a:r>
              <a:rPr lang="ru-RU" dirty="0" smtClean="0"/>
              <a:t>   В созвездии Большой Медведицы старые люди уподобляют отдельные звезды так: звезду </a:t>
            </a:r>
            <a:r>
              <a:rPr lang="ru-RU" dirty="0" err="1" smtClean="0"/>
              <a:t>η </a:t>
            </a:r>
            <a:r>
              <a:rPr lang="ru-RU" dirty="0" smtClean="0"/>
              <a:t>- Вознице, звезду Мицар (</a:t>
            </a:r>
            <a:r>
              <a:rPr lang="ru-RU" dirty="0" err="1" smtClean="0"/>
              <a:t>ζ</a:t>
            </a:r>
            <a:r>
              <a:rPr lang="ru-RU" dirty="0" smtClean="0"/>
              <a:t>) - Медведице, звезду </a:t>
            </a:r>
            <a:r>
              <a:rPr lang="ru-RU" dirty="0" err="1" smtClean="0"/>
              <a:t>ε </a:t>
            </a:r>
            <a:r>
              <a:rPr lang="ru-RU" dirty="0" smtClean="0"/>
              <a:t>- Волу, звезду </a:t>
            </a:r>
            <a:r>
              <a:rPr lang="ru-RU" dirty="0" err="1" smtClean="0"/>
              <a:t>Алькор</a:t>
            </a:r>
            <a:r>
              <a:rPr lang="ru-RU" dirty="0" smtClean="0"/>
              <a:t> - собаке, которая лает на медведицу. Остальные звезды образуют саму Повозку. </a:t>
            </a:r>
          </a:p>
          <a:p>
            <a:r>
              <a:rPr lang="ru-RU" dirty="0" smtClean="0"/>
              <a:t>   Из-за подобных геометрических фигур в созвездиях Большой и Малой Медведицы болгарский народ называет и созвездие Малой Медведицы. Малой Повозкой.</a:t>
            </a:r>
            <a:endParaRPr lang="ru-RU" dirty="0"/>
          </a:p>
        </p:txBody>
      </p:sp>
    </p:spTree>
  </p:cSld>
  <p:clrMapOvr>
    <a:masterClrMapping/>
  </p:clrMapOvr>
  <p:transition>
    <p:pull dir="ld"/>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500694" y="571480"/>
            <a:ext cx="1500539" cy="584775"/>
          </a:xfrm>
          <a:prstGeom prst="rect">
            <a:avLst/>
          </a:prstGeom>
        </p:spPr>
        <p:txBody>
          <a:bodyPr wrap="none">
            <a:spAutoFit/>
          </a:bodyPr>
          <a:lstStyle/>
          <a:p>
            <a:r>
              <a:rPr lang="ru-RU" sz="3200" dirty="0" smtClean="0"/>
              <a:t>ГИДРА</a:t>
            </a:r>
            <a:endParaRPr lang="ru-RU" sz="3200" dirty="0"/>
          </a:p>
        </p:txBody>
      </p:sp>
      <p:pic>
        <p:nvPicPr>
          <p:cNvPr id="29698" name="Picture 2"/>
          <p:cNvPicPr>
            <a:picLocks noChangeAspect="1" noChangeArrowheads="1"/>
          </p:cNvPicPr>
          <p:nvPr/>
        </p:nvPicPr>
        <p:blipFill>
          <a:blip r:embed="rId2"/>
          <a:srcRect/>
          <a:stretch>
            <a:fillRect/>
          </a:stretch>
        </p:blipFill>
        <p:spPr bwMode="auto">
          <a:xfrm>
            <a:off x="1785918" y="1428736"/>
            <a:ext cx="1905000" cy="1562100"/>
          </a:xfrm>
          <a:prstGeom prst="rect">
            <a:avLst/>
          </a:prstGeom>
          <a:noFill/>
          <a:ln w="9525">
            <a:noFill/>
            <a:miter lim="800000"/>
            <a:headEnd/>
            <a:tailEnd/>
          </a:ln>
          <a:effectLst/>
        </p:spPr>
      </p:pic>
      <p:sp>
        <p:nvSpPr>
          <p:cNvPr id="4" name="TextBox 3"/>
          <p:cNvSpPr txBox="1"/>
          <p:nvPr/>
        </p:nvSpPr>
        <p:spPr>
          <a:xfrm>
            <a:off x="1357290" y="3286124"/>
            <a:ext cx="3286148" cy="369332"/>
          </a:xfrm>
          <a:prstGeom prst="rect">
            <a:avLst/>
          </a:prstGeom>
          <a:noFill/>
        </p:spPr>
        <p:txBody>
          <a:bodyPr wrap="square" rtlCol="0">
            <a:spAutoFit/>
          </a:bodyPr>
          <a:lstStyle/>
          <a:p>
            <a:r>
              <a:rPr lang="ru-RU" dirty="0" smtClean="0"/>
              <a:t>Созвездие Гидры</a:t>
            </a:r>
            <a:endParaRPr lang="ru-RU" dirty="0"/>
          </a:p>
        </p:txBody>
      </p:sp>
    </p:spTree>
  </p:cSld>
  <p:clrMapOvr>
    <a:masterClrMapping/>
  </p:clrMapOvr>
  <p:transition>
    <p:pull dir="ld"/>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0"/>
            <a:ext cx="8501106" cy="6186309"/>
          </a:xfrm>
          <a:prstGeom prst="rect">
            <a:avLst/>
          </a:prstGeom>
        </p:spPr>
        <p:txBody>
          <a:bodyPr wrap="square">
            <a:spAutoFit/>
          </a:bodyPr>
          <a:lstStyle/>
          <a:p>
            <a:r>
              <a:rPr lang="ru-RU" dirty="0" smtClean="0"/>
              <a:t> Созвездие Гидры увековечивает второй подвиг прославленного мифического героя Геркулеса.</a:t>
            </a:r>
          </a:p>
          <a:p>
            <a:r>
              <a:rPr lang="ru-RU" dirty="0" smtClean="0"/>
              <a:t>   Детище Тифона и Ехидны (см. о созвездии Льва) страшное чудовище Гидра имела длинное змеиное тело и девять голов дракона. Одна из голов была бессмертной. Выйдя из мрачного Тартара, Гидра жила в болоте неподалеку от города </a:t>
            </a:r>
            <a:r>
              <a:rPr lang="ru-RU" dirty="0" err="1" smtClean="0"/>
              <a:t>Лерны</a:t>
            </a:r>
            <a:r>
              <a:rPr lang="ru-RU" dirty="0" smtClean="0"/>
              <a:t> (отсюда и ее название - </a:t>
            </a:r>
            <a:r>
              <a:rPr lang="ru-RU" dirty="0" err="1" smtClean="0"/>
              <a:t>Лернейская</a:t>
            </a:r>
            <a:r>
              <a:rPr lang="ru-RU" dirty="0" smtClean="0"/>
              <a:t> гидра). Каждую ночь она выползала из своего логова и уничтожала стада, опустошая окрестности. О бедствиях, причиняемых </a:t>
            </a:r>
            <a:r>
              <a:rPr lang="ru-RU" dirty="0" err="1" smtClean="0"/>
              <a:t>Лернейской</a:t>
            </a:r>
            <a:r>
              <a:rPr lang="ru-RU" dirty="0" smtClean="0"/>
              <a:t> гидрой, говорила вся Греция, но не было такого смельчака, который бы решился даже подумать о борьбе с ней.</a:t>
            </a:r>
          </a:p>
          <a:p>
            <a:r>
              <a:rPr lang="ru-RU" dirty="0" smtClean="0"/>
              <a:t>   Геркулес взял с собой </a:t>
            </a:r>
            <a:r>
              <a:rPr lang="ru-RU" dirty="0" err="1" smtClean="0"/>
              <a:t>Иолая</a:t>
            </a:r>
            <a:r>
              <a:rPr lang="ru-RU" dirty="0" smtClean="0"/>
              <a:t> - сына </a:t>
            </a:r>
            <a:r>
              <a:rPr lang="ru-RU" dirty="0" err="1" smtClean="0"/>
              <a:t>Ификла</a:t>
            </a:r>
            <a:r>
              <a:rPr lang="ru-RU" dirty="0" smtClean="0"/>
              <a:t>, своего сводного брата, они запрягли в колесницу буйных коней, которые вихрем понесли их к </a:t>
            </a:r>
            <a:r>
              <a:rPr lang="ru-RU" dirty="0" err="1" smtClean="0"/>
              <a:t>Лерне</a:t>
            </a:r>
            <a:r>
              <a:rPr lang="ru-RU" dirty="0" smtClean="0"/>
              <a:t>. Прибыв к болоту, Геркулес оставил </a:t>
            </a:r>
            <a:r>
              <a:rPr lang="ru-RU" dirty="0" err="1" smtClean="0"/>
              <a:t>Иолая</a:t>
            </a:r>
            <a:r>
              <a:rPr lang="ru-RU" dirty="0" smtClean="0"/>
              <a:t> с колесницей в близлежащей роще, а сам отправился искать Гидру. Он нашел ее логово в окруженной болотом пещере. Как только Гидра почуяла запах человека, она выползла из пещеры. И в этот миг стрелы Геркулеса, как молнии, посылались на ее головы. Разъяренная Гидра переплыла болото, поднялась на своем громадном хвосте и, раскрыв пасти всех своих голов, набросилась на Геркулеса. Но сын Зевса наступил ногой на ее туловище, покрытое толстой блестящей чешуей, и придавил к земле. Своим хвостом Гидра обвилась вокруг ног Геркулеса и пыталась свалить его на землю, но он остался непоколебим, как скала. </a:t>
            </a:r>
            <a:endParaRPr lang="ru-RU" dirty="0"/>
          </a:p>
        </p:txBody>
      </p:sp>
    </p:spTree>
  </p:cSld>
  <p:clrMapOvr>
    <a:masterClrMapping/>
  </p:clrMapOvr>
  <p:transition>
    <p:pull dir="ld"/>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714348" y="357166"/>
            <a:ext cx="7786742" cy="6186309"/>
          </a:xfrm>
          <a:prstGeom prst="rect">
            <a:avLst/>
          </a:prstGeom>
        </p:spPr>
        <p:txBody>
          <a:bodyPr wrap="square">
            <a:spAutoFit/>
          </a:bodyPr>
          <a:lstStyle/>
          <a:p>
            <a:r>
              <a:rPr lang="ru-RU" dirty="0" smtClean="0"/>
              <a:t>Взмахами своей тяжелой палицы он непрерывно наносил удары по головам Гидры и сбивал их одну за другой, но Гидра оставалась живой и с еще большей яростью сжимала ноги героя своим хвостом. Явилась и помощь Гидре в виде чудовищного Рака, который вылез из болота и впился своими клешнями в ногу Геркулеса (см. о созвездии Рака). Борьба становилась все более ожесточенной и тяжелой, потому что у Гидры на месте каждой сбитой головы тут же вырастали две новые, еще более страшные. Тогда Геркулес призвал на помощь </a:t>
            </a:r>
            <a:r>
              <a:rPr lang="ru-RU" dirty="0" err="1" smtClean="0"/>
              <a:t>Иолая</a:t>
            </a:r>
            <a:r>
              <a:rPr lang="ru-RU" dirty="0" smtClean="0"/>
              <a:t>. </a:t>
            </a:r>
            <a:r>
              <a:rPr lang="ru-RU" dirty="0" err="1" smtClean="0"/>
              <a:t>Иолай</a:t>
            </a:r>
            <a:r>
              <a:rPr lang="ru-RU" dirty="0" smtClean="0"/>
              <a:t> убил Рака, зажег часть ближней рощи и горящими стволами деревьев прижигал шеи Гидры, с которых Геркулес сбивал своей палицей головы. Новые головы перестали вырастать у Гидры, и скоро у нее осталась только одна бессмертная голова. Схватил ее Геркулес могучими руками, оторвал и бросил в глубокую яму, а сверху навалил на нее огромную скалу, чтобы она не могла выйти опять на свет. Затем герой рассек тело Гидры и погрузил в ее черную, как деготь, ядовитую кровь свои стрелы. С тех пор раны от стрел Геркулеса стали неизлечимыми.</a:t>
            </a:r>
          </a:p>
          <a:p>
            <a:r>
              <a:rPr lang="ru-RU" dirty="0" smtClean="0"/>
              <a:t>   Избавив город </a:t>
            </a:r>
            <a:r>
              <a:rPr lang="ru-RU" dirty="0" err="1" smtClean="0"/>
              <a:t>Лерну</a:t>
            </a:r>
            <a:r>
              <a:rPr lang="ru-RU" dirty="0" smtClean="0"/>
              <a:t> и его окрестности от страшной Гидры, Геркулес вернулся в </a:t>
            </a:r>
            <a:r>
              <a:rPr lang="ru-RU" dirty="0" err="1" smtClean="0"/>
              <a:t>Тиринф</a:t>
            </a:r>
            <a:r>
              <a:rPr lang="ru-RU" dirty="0" smtClean="0"/>
              <a:t>, где народ встретил его с большими почестями. А Гидра вытянулась в виде созвездия на небе, чтобы напоминать людям, что они навсегда избавились от бедствий, причиненных ею, с помощью бесстрашного героя Геркулеса - сына Зевса.</a:t>
            </a:r>
            <a:endParaRPr lang="ru-RU" dirty="0"/>
          </a:p>
        </p:txBody>
      </p:sp>
    </p:spTree>
  </p:cSld>
  <p:clrMapOvr>
    <a:masterClrMapping/>
  </p:clrMapOvr>
  <p:transition>
    <p:pull dir="ld"/>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p:cNvPicPr>
            <a:picLocks noChangeAspect="1" noChangeArrowheads="1"/>
          </p:cNvPicPr>
          <p:nvPr/>
        </p:nvPicPr>
        <p:blipFill>
          <a:blip r:embed="rId2"/>
          <a:srcRect/>
          <a:stretch>
            <a:fillRect/>
          </a:stretch>
        </p:blipFill>
        <p:spPr bwMode="auto">
          <a:xfrm>
            <a:off x="1142976" y="1857364"/>
            <a:ext cx="1905000" cy="1895475"/>
          </a:xfrm>
          <a:prstGeom prst="rect">
            <a:avLst/>
          </a:prstGeom>
          <a:noFill/>
          <a:ln w="9525">
            <a:noFill/>
            <a:miter lim="800000"/>
            <a:headEnd/>
            <a:tailEnd/>
          </a:ln>
          <a:effectLst/>
        </p:spPr>
      </p:pic>
      <p:sp>
        <p:nvSpPr>
          <p:cNvPr id="3" name="Прямоугольник 2"/>
          <p:cNvSpPr/>
          <p:nvPr/>
        </p:nvSpPr>
        <p:spPr>
          <a:xfrm>
            <a:off x="4714876" y="714356"/>
            <a:ext cx="4379660" cy="584775"/>
          </a:xfrm>
          <a:prstGeom prst="rect">
            <a:avLst/>
          </a:prstGeom>
        </p:spPr>
        <p:txBody>
          <a:bodyPr wrap="none">
            <a:spAutoFit/>
          </a:bodyPr>
          <a:lstStyle/>
          <a:p>
            <a:r>
              <a:rPr lang="ru-RU" sz="3200" dirty="0" smtClean="0"/>
              <a:t>ВОЛОСЫ ВЕРОНИКИ</a:t>
            </a:r>
            <a:endParaRPr lang="ru-RU" sz="3200" dirty="0"/>
          </a:p>
        </p:txBody>
      </p:sp>
      <p:sp>
        <p:nvSpPr>
          <p:cNvPr id="4" name="TextBox 3"/>
          <p:cNvSpPr txBox="1"/>
          <p:nvPr/>
        </p:nvSpPr>
        <p:spPr>
          <a:xfrm>
            <a:off x="1000100" y="4286256"/>
            <a:ext cx="3143272" cy="646331"/>
          </a:xfrm>
          <a:prstGeom prst="rect">
            <a:avLst/>
          </a:prstGeom>
          <a:noFill/>
        </p:spPr>
        <p:txBody>
          <a:bodyPr wrap="square" rtlCol="0">
            <a:spAutoFit/>
          </a:bodyPr>
          <a:lstStyle/>
          <a:p>
            <a:r>
              <a:rPr lang="ru-RU" dirty="0" smtClean="0"/>
              <a:t>Созвездие Волосы Вероники</a:t>
            </a:r>
            <a:endParaRPr lang="ru-RU" dirty="0"/>
          </a:p>
        </p:txBody>
      </p:sp>
      <p:pic>
        <p:nvPicPr>
          <p:cNvPr id="28674" name="Picture 2" descr="C:\Users\Максименко Анатолий\Desktop\Рисунок31.jpg"/>
          <p:cNvPicPr>
            <a:picLocks noChangeAspect="1" noChangeArrowheads="1"/>
          </p:cNvPicPr>
          <p:nvPr/>
        </p:nvPicPr>
        <p:blipFill>
          <a:blip r:embed="rId3"/>
          <a:srcRect/>
          <a:stretch>
            <a:fillRect/>
          </a:stretch>
        </p:blipFill>
        <p:spPr bwMode="auto">
          <a:xfrm>
            <a:off x="3500430" y="1643050"/>
            <a:ext cx="5388466" cy="4714908"/>
          </a:xfrm>
          <a:prstGeom prst="rect">
            <a:avLst/>
          </a:prstGeom>
          <a:noFill/>
        </p:spPr>
      </p:pic>
    </p:spTree>
  </p:cSld>
  <p:clrMapOvr>
    <a:masterClrMapping/>
  </p:clrMapOvr>
  <p:transition>
    <p:pull dir="ld"/>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000100" y="0"/>
            <a:ext cx="7215238" cy="6186309"/>
          </a:xfrm>
          <a:prstGeom prst="rect">
            <a:avLst/>
          </a:prstGeom>
        </p:spPr>
        <p:txBody>
          <a:bodyPr wrap="square">
            <a:spAutoFit/>
          </a:bodyPr>
          <a:lstStyle/>
          <a:p>
            <a:r>
              <a:rPr lang="ru-RU" dirty="0" smtClean="0"/>
              <a:t>В III в. до н. э. фараоном Египта был Птолемей III </a:t>
            </a:r>
            <a:r>
              <a:rPr lang="ru-RU" dirty="0" err="1" smtClean="0"/>
              <a:t>Эвергет</a:t>
            </a:r>
            <a:r>
              <a:rPr lang="ru-RU" dirty="0" smtClean="0"/>
              <a:t>. Его супруга Вероника славилась своей красотой. Особенно прекрасны были ее волосы. Они были подобны золотой реке и вызывали у каждого, кто имел счастье ее видеть, неописуемый восторг. Из самых дальних стран приезжали цари, царедворцы и жрецы, чтобы увидеть это чудо. Поэты воспевали волосы Вероники и ее несравненную красоту в лирических поэмах. Радость переполняла сердце фараона Птолемея, и он чувствовал себя бесконечно счастливым. Он не мог оторвать глаз от великолепных волос Вероники. Но недолго продолжалось его счастье. Птолемею пришлось пойти со своим войском воевать против врагов.</a:t>
            </a:r>
          </a:p>
          <a:p>
            <a:r>
              <a:rPr lang="ru-RU" dirty="0" smtClean="0"/>
              <a:t>   Проходили дни, месяцы, годы, но Птолемей не возвращался. Скорбящая Вероника отправилась в храм Афродиты59 и там горячо умоляла богиню защитить ее супруга, даровать ему победу и помочь поскорее вернуться домой. И в жертву богине Вероника пообещала принести свои прекрасные волосы.</a:t>
            </a:r>
          </a:p>
          <a:p>
            <a:r>
              <a:rPr lang="ru-RU" dirty="0" smtClean="0"/>
              <a:t>   Прошло немного времени, и во дворец примчался гонец. Он сообщил Веронике радостную весть о том, что Птолемей одержал победу и вот-вот должен возвратиться домой.</a:t>
            </a:r>
          </a:p>
          <a:p>
            <a:r>
              <a:rPr lang="ru-RU" dirty="0" smtClean="0"/>
              <a:t>   Верная своему слову, Вероника тотчас отправилась в храм Афродиты, отрезала свои волосы и положила их на жертвенник.</a:t>
            </a:r>
            <a:endParaRPr lang="ru-RU" dirty="0"/>
          </a:p>
        </p:txBody>
      </p:sp>
    </p:spTree>
  </p:cSld>
  <p:clrMapOvr>
    <a:masterClrMapping/>
  </p:clrMapOvr>
  <p:transition>
    <p:pull dir="ld"/>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00034" y="0"/>
            <a:ext cx="8072494" cy="5909310"/>
          </a:xfrm>
          <a:prstGeom prst="rect">
            <a:avLst/>
          </a:prstGeom>
        </p:spPr>
        <p:txBody>
          <a:bodyPr wrap="square">
            <a:spAutoFit/>
          </a:bodyPr>
          <a:lstStyle/>
          <a:p>
            <a:r>
              <a:rPr lang="ru-RU" dirty="0" smtClean="0"/>
              <a:t> Когда Птолемей вернулся из похода, во дворце устроили пиршество в честь его победы. Все радовались его возвращению. Вероника обняла Птолемея, и тут он увидел, что у жены нет ее прекрасных волос. Опечалился Птолемей, тогда Вероника рассказала, что принесла свои волосы в жертву богине Афродите, чтобы помочь мужу одержать победу и скорее вернуться. Птолемей захотел полюбоваться ее волосами хотя бы в храме Афродиты, но во время торжества они исчезли из храма. Еще большая печаль овладела Птолемеем, и слезы блеснули в его глазах. В этот момент появился придворный астроном жрец </a:t>
            </a:r>
            <a:r>
              <a:rPr lang="ru-RU" dirty="0" err="1" smtClean="0"/>
              <a:t>Конон</a:t>
            </a:r>
            <a:r>
              <a:rPr lang="ru-RU" dirty="0" smtClean="0"/>
              <a:t> и сказал ему: "Не печалься, мой господин! Взгляни на небо, там, где сияет Арктур... Видишь ли ты маленькие звездочки? Это и есть волосы Вероники".60 </a:t>
            </a:r>
          </a:p>
          <a:p>
            <a:r>
              <a:rPr lang="ru-RU" dirty="0" smtClean="0"/>
              <a:t>   Утешая скорбящего Птолемея, </a:t>
            </a:r>
            <a:r>
              <a:rPr lang="ru-RU" dirty="0" err="1" smtClean="0"/>
              <a:t>Конон</a:t>
            </a:r>
            <a:r>
              <a:rPr lang="ru-RU" dirty="0" smtClean="0"/>
              <a:t> сказал ему, что волосы его жены Вероники отнесены на небо богиней любви Афродитой. Там по воле богов они будут блистать по ночам в виде созвездия. Люди будут смотреть на них и наслаждаться их божественной красотой. </a:t>
            </a:r>
          </a:p>
          <a:p>
            <a:r>
              <a:rPr lang="ru-RU" dirty="0" smtClean="0"/>
              <a:t>   Был ли утешен Птолемей </a:t>
            </a:r>
            <a:r>
              <a:rPr lang="ru-RU" dirty="0" err="1" smtClean="0"/>
              <a:t>Эвергет</a:t>
            </a:r>
            <a:r>
              <a:rPr lang="ru-RU" dirty="0" smtClean="0"/>
              <a:t> словами придворного астронома </a:t>
            </a:r>
            <a:r>
              <a:rPr lang="ru-RU" dirty="0" err="1" smtClean="0"/>
              <a:t>Конона</a:t>
            </a:r>
            <a:r>
              <a:rPr lang="ru-RU" dirty="0" smtClean="0"/>
              <a:t>, легенда умалчивает. Так астроном </a:t>
            </a:r>
            <a:r>
              <a:rPr lang="ru-RU" dirty="0" err="1" smtClean="0"/>
              <a:t>Конон</a:t>
            </a:r>
            <a:r>
              <a:rPr lang="ru-RU" dirty="0" smtClean="0"/>
              <a:t> выделил созвездие, которому дал название Волосы Вероники. </a:t>
            </a:r>
          </a:p>
          <a:p>
            <a:endParaRPr lang="ru-RU" dirty="0" smtClean="0"/>
          </a:p>
          <a:p>
            <a:r>
              <a:rPr lang="ru-RU" dirty="0" smtClean="0"/>
              <a:t> </a:t>
            </a:r>
            <a:endParaRPr lang="ru-RU" dirty="0"/>
          </a:p>
        </p:txBody>
      </p:sp>
    </p:spTree>
  </p:cSld>
  <p:clrMapOvr>
    <a:masterClrMapping/>
  </p:clrMapOvr>
  <p:transition>
    <p:pull dir="ld"/>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p:cNvPicPr>
            <a:picLocks noChangeAspect="1" noChangeArrowheads="1"/>
          </p:cNvPicPr>
          <p:nvPr/>
        </p:nvPicPr>
        <p:blipFill>
          <a:blip r:embed="rId2"/>
          <a:srcRect/>
          <a:stretch>
            <a:fillRect/>
          </a:stretch>
        </p:blipFill>
        <p:spPr bwMode="auto">
          <a:xfrm>
            <a:off x="1071538" y="1571612"/>
            <a:ext cx="1905000" cy="1609725"/>
          </a:xfrm>
          <a:prstGeom prst="rect">
            <a:avLst/>
          </a:prstGeom>
          <a:noFill/>
          <a:ln w="9525">
            <a:noFill/>
            <a:miter lim="800000"/>
            <a:headEnd/>
            <a:tailEnd/>
          </a:ln>
          <a:effectLst/>
        </p:spPr>
      </p:pic>
      <p:sp>
        <p:nvSpPr>
          <p:cNvPr id="4" name="Прямоугольник 3"/>
          <p:cNvSpPr/>
          <p:nvPr/>
        </p:nvSpPr>
        <p:spPr>
          <a:xfrm>
            <a:off x="5572132" y="428604"/>
            <a:ext cx="1644746" cy="584775"/>
          </a:xfrm>
          <a:prstGeom prst="rect">
            <a:avLst/>
          </a:prstGeom>
        </p:spPr>
        <p:txBody>
          <a:bodyPr wrap="none">
            <a:spAutoFit/>
          </a:bodyPr>
          <a:lstStyle/>
          <a:p>
            <a:r>
              <a:rPr lang="ru-RU" sz="3200" dirty="0" smtClean="0"/>
              <a:t>ВОРОН</a:t>
            </a:r>
            <a:endParaRPr lang="ru-RU" sz="3200" dirty="0"/>
          </a:p>
        </p:txBody>
      </p:sp>
      <p:sp>
        <p:nvSpPr>
          <p:cNvPr id="5" name="TextBox 4"/>
          <p:cNvSpPr txBox="1"/>
          <p:nvPr/>
        </p:nvSpPr>
        <p:spPr>
          <a:xfrm>
            <a:off x="1214414" y="3643314"/>
            <a:ext cx="2357454" cy="369332"/>
          </a:xfrm>
          <a:prstGeom prst="rect">
            <a:avLst/>
          </a:prstGeom>
          <a:noFill/>
        </p:spPr>
        <p:txBody>
          <a:bodyPr wrap="square" rtlCol="0">
            <a:spAutoFit/>
          </a:bodyPr>
          <a:lstStyle/>
          <a:p>
            <a:r>
              <a:rPr lang="ru-RU" dirty="0" smtClean="0"/>
              <a:t>Созвездие Ворона</a:t>
            </a:r>
            <a:endParaRPr lang="ru-RU" dirty="0"/>
          </a:p>
        </p:txBody>
      </p:sp>
      <p:pic>
        <p:nvPicPr>
          <p:cNvPr id="29698" name="Picture 2" descr="C:\Users\Максименко Анатолий\Desktop\Рисунок32.jpg"/>
          <p:cNvPicPr>
            <a:picLocks noChangeAspect="1" noChangeArrowheads="1"/>
          </p:cNvPicPr>
          <p:nvPr/>
        </p:nvPicPr>
        <p:blipFill>
          <a:blip r:embed="rId3"/>
          <a:srcRect/>
          <a:stretch>
            <a:fillRect/>
          </a:stretch>
        </p:blipFill>
        <p:spPr bwMode="auto">
          <a:xfrm>
            <a:off x="3500429" y="2143116"/>
            <a:ext cx="5220077" cy="4429156"/>
          </a:xfrm>
          <a:prstGeom prst="rect">
            <a:avLst/>
          </a:prstGeom>
          <a:noFill/>
        </p:spPr>
      </p:pic>
    </p:spTree>
  </p:cSld>
  <p:clrMapOvr>
    <a:masterClrMapping/>
  </p:clrMapOvr>
  <p:transition>
    <p:pull dir="ld"/>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785786" y="500042"/>
            <a:ext cx="7429552" cy="5632311"/>
          </a:xfrm>
          <a:prstGeom prst="rect">
            <a:avLst/>
          </a:prstGeom>
        </p:spPr>
        <p:txBody>
          <a:bodyPr wrap="square">
            <a:spAutoFit/>
          </a:bodyPr>
          <a:lstStyle/>
          <a:p>
            <a:r>
              <a:rPr lang="ru-RU" dirty="0" smtClean="0"/>
              <a:t> В мифологии о созвездии Ворона имеется следующий интересный рассказ.</a:t>
            </a:r>
          </a:p>
          <a:p>
            <a:r>
              <a:rPr lang="ru-RU" dirty="0" smtClean="0"/>
              <a:t>   Аполлон - бог, чье лицо сияло, словно солнце, долго не засиживался на Олимпе. Ему больше нравилось быть среди людей, для которых он играл на лире и пел свои нежные песни, создавая у них хорошее настроение.</a:t>
            </a:r>
          </a:p>
          <a:p>
            <a:r>
              <a:rPr lang="ru-RU" dirty="0" smtClean="0"/>
              <a:t>   Со своим серебряным луком и золотой лирой побывал Аполлон даже в самых отдаленных селениях, лежащих в неприступных горах. Однажды он отправился в одно такое селение на другой стороне </a:t>
            </a:r>
            <a:r>
              <a:rPr lang="ru-RU" dirty="0" err="1" smtClean="0"/>
              <a:t>Тембийской</a:t>
            </a:r>
            <a:r>
              <a:rPr lang="ru-RU" dirty="0" smtClean="0"/>
              <a:t> долины. Там он встретил девушку, красивее которой никогда не видел: высокую, стройную, ее волосы струились волнами с плеч, а синие глаза сияли весело и беззаботно, как яркие звезды. Девушку звали </a:t>
            </a:r>
            <a:r>
              <a:rPr lang="ru-RU" dirty="0" err="1" smtClean="0"/>
              <a:t>Коронида</a:t>
            </a:r>
            <a:r>
              <a:rPr lang="ru-RU" dirty="0" smtClean="0"/>
              <a:t>. Плененный ее красотой, которая не уступала красоте бессмертных богинь, Аполлон женился на ней. У них родился мальчик с такими же сияющими, как у матери, глазами, которого они назвали Асклепием. Радость наполнила сердце Аполлона, звуки его лиры огласили леса и горы, и даже звери заслушивались этой музыкой. Рождение Асклепия обрадовало и богов на Олимпе, и они ознаменовали его веселым пиршеством.</a:t>
            </a:r>
            <a:endParaRPr lang="ru-RU" dirty="0"/>
          </a:p>
        </p:txBody>
      </p:sp>
    </p:spTree>
  </p:cSld>
  <p:clrMapOvr>
    <a:masterClrMapping/>
  </p:clrMapOvr>
  <p:transition>
    <p:pull dir="ld"/>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000100" y="571480"/>
            <a:ext cx="6643718" cy="5355312"/>
          </a:xfrm>
          <a:prstGeom prst="rect">
            <a:avLst/>
          </a:prstGeom>
        </p:spPr>
        <p:txBody>
          <a:bodyPr wrap="square">
            <a:spAutoFit/>
          </a:bodyPr>
          <a:lstStyle/>
          <a:p>
            <a:r>
              <a:rPr lang="ru-RU" dirty="0" smtClean="0"/>
              <a:t> Еще более счастливой стала жизнь </a:t>
            </a:r>
            <a:r>
              <a:rPr lang="ru-RU" dirty="0" err="1" smtClean="0"/>
              <a:t>Корониды</a:t>
            </a:r>
            <a:r>
              <a:rPr lang="ru-RU" dirty="0" smtClean="0"/>
              <a:t> и Аполлона. Каждый день они гуляли с маленьким Асклепием по лесу и с волнением и радостью смотрели, как их сын прислушивается к журчанию ручьев, рвет цветы и собирает лесные ягоды.</a:t>
            </a:r>
          </a:p>
          <a:p>
            <a:r>
              <a:rPr lang="ru-RU" dirty="0" smtClean="0"/>
              <a:t>   У Аполлона был ворон с блестящими, как серебро, перьями (по легенде, все вороны в то время имели такое оперение). Но ворон Аполлона отличался от других воронов: он летал быстро, как стрела, и мог разговаривать. Когда Аполлону приходилось уходить в дальние края, он говорил </a:t>
            </a:r>
            <a:r>
              <a:rPr lang="ru-RU" dirty="0" err="1" smtClean="0"/>
              <a:t>Корониде</a:t>
            </a:r>
            <a:r>
              <a:rPr lang="ru-RU" dirty="0" smtClean="0"/>
              <a:t>: "Я буду каждый день знать, как ты и Асклепий живете без меня. Мой ворон будет посещать вас и рассказывать мне о вашей жизни".</a:t>
            </a:r>
          </a:p>
          <a:p>
            <a:r>
              <a:rPr lang="ru-RU" dirty="0" smtClean="0"/>
              <a:t>   Однажды Аполлон надолго отлучился. Уже на следующий день он послал ворона к </a:t>
            </a:r>
            <a:r>
              <a:rPr lang="ru-RU" dirty="0" err="1" smtClean="0"/>
              <a:t>Корониде</a:t>
            </a:r>
            <a:r>
              <a:rPr lang="ru-RU" dirty="0" smtClean="0"/>
              <a:t>. Прилетел к ней ворон, передал привет от Аполлона, узнал все об Асклепии и быстро полетел обратно, потому что там с нетерпением его ждал Аполлон. Еще издали ворон прокричал Аполлону: "</a:t>
            </a:r>
            <a:r>
              <a:rPr lang="ru-RU" dirty="0" err="1" smtClean="0"/>
              <a:t>Коронида</a:t>
            </a:r>
            <a:r>
              <a:rPr lang="ru-RU" dirty="0" smtClean="0"/>
              <a:t> чувствует себя хорошо! Асклепий растет!"</a:t>
            </a:r>
            <a:endParaRPr lang="ru-RU" dirty="0"/>
          </a:p>
        </p:txBody>
      </p:sp>
    </p:spTree>
  </p:cSld>
  <p:clrMapOvr>
    <a:masterClrMapping/>
  </p:clrMapOvr>
  <p:transition>
    <p:pull dir="ld"/>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214414" y="571480"/>
            <a:ext cx="6572280" cy="5355312"/>
          </a:xfrm>
          <a:prstGeom prst="rect">
            <a:avLst/>
          </a:prstGeom>
        </p:spPr>
        <p:txBody>
          <a:bodyPr wrap="square">
            <a:spAutoFit/>
          </a:bodyPr>
          <a:lstStyle/>
          <a:p>
            <a:r>
              <a:rPr lang="ru-RU" dirty="0" smtClean="0"/>
              <a:t> Так ворон каждый день приносил вести Аполлону. Но как-то ворон вернулся от </a:t>
            </a:r>
            <a:r>
              <a:rPr lang="ru-RU" dirty="0" err="1" smtClean="0"/>
              <a:t>Корониды</a:t>
            </a:r>
            <a:r>
              <a:rPr lang="ru-RU" dirty="0" smtClean="0"/>
              <a:t> быстрее, чем обычно, и начал с запинками повторять: "</a:t>
            </a:r>
            <a:r>
              <a:rPr lang="ru-RU" dirty="0" err="1" smtClean="0"/>
              <a:t>Кор</a:t>
            </a:r>
            <a:r>
              <a:rPr lang="ru-RU" dirty="0" smtClean="0"/>
              <a:t>... </a:t>
            </a:r>
            <a:r>
              <a:rPr lang="ru-RU" dirty="0" err="1" smtClean="0"/>
              <a:t>Кор</a:t>
            </a:r>
            <a:r>
              <a:rPr lang="ru-RU" dirty="0" smtClean="0"/>
              <a:t>... </a:t>
            </a:r>
            <a:r>
              <a:rPr lang="ru-RU" dirty="0" err="1" smtClean="0"/>
              <a:t>Кор</a:t>
            </a:r>
            <a:r>
              <a:rPr lang="ru-RU" dirty="0" smtClean="0"/>
              <a:t>..." Ничего не понял Аполлон из этих несвязных слов вестника. Наконец, ворон, успокоившись, сказал уже внятно: "</a:t>
            </a:r>
            <a:r>
              <a:rPr lang="ru-RU" dirty="0" err="1" smtClean="0"/>
              <a:t>Коронида</a:t>
            </a:r>
            <a:r>
              <a:rPr lang="ru-RU" dirty="0" smtClean="0"/>
              <a:t> только веселится со своими подругами и совсем не заботится о твоем сыне". И после этого замолчал.    Разгневанный Аполлон тотчас отправился домой, чтобы убедиться собственными глазами, правду ли рассказал ему ворон. Вот он уже приблизился к роще, где стоял его дом, и вдруг заметил белую одежду </a:t>
            </a:r>
            <a:r>
              <a:rPr lang="ru-RU" dirty="0" err="1" smtClean="0"/>
              <a:t>Корониды</a:t>
            </a:r>
            <a:r>
              <a:rPr lang="ru-RU" dirty="0" smtClean="0"/>
              <a:t>, небрежно брошенную на ветвях дерева, а затем увидел и саму </a:t>
            </a:r>
            <a:r>
              <a:rPr lang="ru-RU" dirty="0" err="1" smtClean="0"/>
              <a:t>Корониду</a:t>
            </a:r>
            <a:r>
              <a:rPr lang="ru-RU" dirty="0" smtClean="0"/>
              <a:t>, бегущую в лес. "Не обманул меня ворон",- подумал Аполлон. Не задумываясь, он направил в нее свою стрелу. Послышался душераздирающий крик, и </a:t>
            </a:r>
            <a:r>
              <a:rPr lang="ru-RU" dirty="0" err="1" smtClean="0"/>
              <a:t>Коронида</a:t>
            </a:r>
            <a:r>
              <a:rPr lang="ru-RU" dirty="0" smtClean="0"/>
              <a:t> упала, пронзенная стрелой. Умирая, она сказала ему, что Асклепий чувствует себя хорошо, он играет дома, а она, увидев возвращающегося мужа, бросила по дороге свою одежду, чтобы было легче бежать ему навстречу</a:t>
            </a:r>
            <a:endParaRPr lang="ru-RU" dirty="0"/>
          </a:p>
        </p:txBody>
      </p:sp>
    </p:spTree>
  </p:cSld>
  <p:clrMapOvr>
    <a:masterClrMapping/>
  </p:clrMapOvr>
  <p:transition>
    <p:pull dir="ld"/>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srcRect/>
          <a:stretch>
            <a:fillRect/>
          </a:stretch>
        </p:blipFill>
        <p:spPr bwMode="auto">
          <a:xfrm>
            <a:off x="1000100" y="928670"/>
            <a:ext cx="1905000" cy="1924050"/>
          </a:xfrm>
          <a:prstGeom prst="rect">
            <a:avLst/>
          </a:prstGeom>
          <a:noFill/>
          <a:ln w="9525">
            <a:noFill/>
            <a:miter lim="800000"/>
            <a:headEnd/>
            <a:tailEnd/>
          </a:ln>
          <a:effectLst/>
        </p:spPr>
      </p:pic>
      <p:sp>
        <p:nvSpPr>
          <p:cNvPr id="3" name="TextBox 2"/>
          <p:cNvSpPr txBox="1"/>
          <p:nvPr/>
        </p:nvSpPr>
        <p:spPr>
          <a:xfrm>
            <a:off x="928662" y="3000372"/>
            <a:ext cx="2571768" cy="369332"/>
          </a:xfrm>
          <a:prstGeom prst="rect">
            <a:avLst/>
          </a:prstGeom>
          <a:noFill/>
        </p:spPr>
        <p:txBody>
          <a:bodyPr wrap="square" rtlCol="0">
            <a:spAutoFit/>
          </a:bodyPr>
          <a:lstStyle/>
          <a:p>
            <a:r>
              <a:rPr lang="ru-RU" dirty="0" smtClean="0"/>
              <a:t>Волопас</a:t>
            </a:r>
            <a:endParaRPr lang="ru-RU" dirty="0"/>
          </a:p>
        </p:txBody>
      </p:sp>
      <p:pic>
        <p:nvPicPr>
          <p:cNvPr id="4098" name="Picture 2" descr="C:\Users\Максименко Анатолий\Desktop\Рисунок7.jpg"/>
          <p:cNvPicPr>
            <a:picLocks noChangeAspect="1" noChangeArrowheads="1"/>
          </p:cNvPicPr>
          <p:nvPr/>
        </p:nvPicPr>
        <p:blipFill>
          <a:blip r:embed="rId3"/>
          <a:srcRect/>
          <a:stretch>
            <a:fillRect/>
          </a:stretch>
        </p:blipFill>
        <p:spPr bwMode="auto">
          <a:xfrm>
            <a:off x="3571868" y="2285992"/>
            <a:ext cx="5143536" cy="4342282"/>
          </a:xfrm>
          <a:prstGeom prst="rect">
            <a:avLst/>
          </a:prstGeom>
          <a:noFill/>
        </p:spPr>
      </p:pic>
    </p:spTree>
  </p:cSld>
  <p:clrMapOvr>
    <a:masterClrMapping/>
  </p:clrMapOvr>
  <p:transition>
    <p:pull dir="ld"/>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000100" y="1285860"/>
            <a:ext cx="6643718" cy="4247317"/>
          </a:xfrm>
          <a:prstGeom prst="rect">
            <a:avLst/>
          </a:prstGeom>
        </p:spPr>
        <p:txBody>
          <a:bodyPr wrap="square">
            <a:spAutoFit/>
          </a:bodyPr>
          <a:lstStyle/>
          <a:p>
            <a:r>
              <a:rPr lang="ru-RU" dirty="0" smtClean="0"/>
              <a:t>Сказала она ему, что в его отсутствие вела себя достойно, проводя все время в заботах о сыне. Он уже подрос и может говорить. Нагнулся Аполлон, чтобы ее обнять и поднять с земли, но она уже была мертва...</a:t>
            </a:r>
          </a:p>
          <a:p>
            <a:r>
              <a:rPr lang="ru-RU" dirty="0" smtClean="0"/>
              <a:t>   Смерть </a:t>
            </a:r>
            <a:r>
              <a:rPr lang="ru-RU" dirty="0" err="1" smtClean="0"/>
              <a:t>Корониды</a:t>
            </a:r>
            <a:r>
              <a:rPr lang="ru-RU" dirty="0" smtClean="0"/>
              <a:t> повергла Аполлона в глубокую скорбь. Ведь он сам, поверив ворону, убил ее. А тут и ворон прилетел. "</a:t>
            </a:r>
            <a:r>
              <a:rPr lang="ru-RU" dirty="0" err="1" smtClean="0"/>
              <a:t>Кор</a:t>
            </a:r>
            <a:r>
              <a:rPr lang="ru-RU" dirty="0" smtClean="0"/>
              <a:t>... </a:t>
            </a:r>
            <a:r>
              <a:rPr lang="ru-RU" dirty="0" err="1" smtClean="0"/>
              <a:t>Кор</a:t>
            </a:r>
            <a:r>
              <a:rPr lang="ru-RU" dirty="0" smtClean="0"/>
              <a:t>..." - раскаркался он. Поднял голову Аполлон и проклял ворона: "Будь ты проклята, птица! Никогда больше ты не сможешь сказать ни слова, а будешь только каркать! И пусть серебристо-белое твое оперение станет черным, как деготь!" С тех пор все вороны стали черными.</a:t>
            </a:r>
          </a:p>
          <a:p>
            <a:r>
              <a:rPr lang="ru-RU" dirty="0" smtClean="0"/>
              <a:t>   Аполлон превратил ворона в созвездие и оставил на небе, чтобы, оно напоминало людям об обмане и удерживало их от поспешных и необдуманных решений.</a:t>
            </a:r>
            <a:endParaRPr lang="ru-RU" dirty="0"/>
          </a:p>
        </p:txBody>
      </p:sp>
    </p:spTree>
  </p:cSld>
  <p:clrMapOvr>
    <a:masterClrMapping/>
  </p:clrMapOvr>
  <p:transition>
    <p:pull dir="ld"/>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429256" y="642918"/>
            <a:ext cx="1383712" cy="584775"/>
          </a:xfrm>
          <a:prstGeom prst="rect">
            <a:avLst/>
          </a:prstGeom>
        </p:spPr>
        <p:txBody>
          <a:bodyPr wrap="none">
            <a:spAutoFit/>
          </a:bodyPr>
          <a:lstStyle/>
          <a:p>
            <a:r>
              <a:rPr lang="ru-RU" sz="3200" dirty="0" smtClean="0"/>
              <a:t>ЧАША</a:t>
            </a:r>
            <a:endParaRPr lang="ru-RU" sz="3200" dirty="0"/>
          </a:p>
        </p:txBody>
      </p:sp>
      <p:pic>
        <p:nvPicPr>
          <p:cNvPr id="32770" name="Picture 2"/>
          <p:cNvPicPr>
            <a:picLocks noChangeAspect="1" noChangeArrowheads="1"/>
          </p:cNvPicPr>
          <p:nvPr/>
        </p:nvPicPr>
        <p:blipFill>
          <a:blip r:embed="rId2"/>
          <a:srcRect/>
          <a:stretch>
            <a:fillRect/>
          </a:stretch>
        </p:blipFill>
        <p:spPr bwMode="auto">
          <a:xfrm>
            <a:off x="1214414" y="1428736"/>
            <a:ext cx="1905000" cy="1743075"/>
          </a:xfrm>
          <a:prstGeom prst="rect">
            <a:avLst/>
          </a:prstGeom>
          <a:noFill/>
          <a:ln w="9525">
            <a:noFill/>
            <a:miter lim="800000"/>
            <a:headEnd/>
            <a:tailEnd/>
          </a:ln>
          <a:effectLst/>
        </p:spPr>
      </p:pic>
      <p:sp>
        <p:nvSpPr>
          <p:cNvPr id="5" name="TextBox 4"/>
          <p:cNvSpPr txBox="1"/>
          <p:nvPr/>
        </p:nvSpPr>
        <p:spPr>
          <a:xfrm>
            <a:off x="1142976" y="3714752"/>
            <a:ext cx="2357454" cy="369332"/>
          </a:xfrm>
          <a:prstGeom prst="rect">
            <a:avLst/>
          </a:prstGeom>
          <a:noFill/>
        </p:spPr>
        <p:txBody>
          <a:bodyPr wrap="square" rtlCol="0">
            <a:spAutoFit/>
          </a:bodyPr>
          <a:lstStyle/>
          <a:p>
            <a:r>
              <a:rPr lang="ru-RU" dirty="0" smtClean="0"/>
              <a:t>Созвездие Чаша</a:t>
            </a:r>
            <a:endParaRPr lang="ru-RU" dirty="0"/>
          </a:p>
        </p:txBody>
      </p:sp>
      <p:pic>
        <p:nvPicPr>
          <p:cNvPr id="30722" name="Picture 2" descr="C:\Users\Максименко Анатолий\Desktop\Рисунок32.jpg"/>
          <p:cNvPicPr>
            <a:picLocks noChangeAspect="1" noChangeArrowheads="1"/>
          </p:cNvPicPr>
          <p:nvPr/>
        </p:nvPicPr>
        <p:blipFill>
          <a:blip r:embed="rId3"/>
          <a:srcRect/>
          <a:stretch>
            <a:fillRect/>
          </a:stretch>
        </p:blipFill>
        <p:spPr bwMode="auto">
          <a:xfrm>
            <a:off x="3643306" y="2071678"/>
            <a:ext cx="5143536" cy="4364212"/>
          </a:xfrm>
          <a:prstGeom prst="rect">
            <a:avLst/>
          </a:prstGeom>
          <a:noFill/>
        </p:spPr>
      </p:pic>
    </p:spTree>
  </p:cSld>
  <p:clrMapOvr>
    <a:masterClrMapping/>
  </p:clrMapOvr>
  <p:transition>
    <p:pull dir="ld"/>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00034" y="0"/>
            <a:ext cx="8001024" cy="5632311"/>
          </a:xfrm>
          <a:prstGeom prst="rect">
            <a:avLst/>
          </a:prstGeom>
        </p:spPr>
        <p:txBody>
          <a:bodyPr wrap="square">
            <a:spAutoFit/>
          </a:bodyPr>
          <a:lstStyle/>
          <a:p>
            <a:r>
              <a:rPr lang="ru-RU" dirty="0" smtClean="0"/>
              <a:t> Созвездия Ворона, Чаши и Гидры связаны в мифологии увлекательным рассказом.</a:t>
            </a:r>
          </a:p>
          <a:p>
            <a:r>
              <a:rPr lang="ru-RU" dirty="0" smtClean="0"/>
              <a:t>   Бог Аполлон построил величественный жертвенник и приготовил все, чтобы принести жертвоприношение своему отцу Зевсу. В последний момент он заметил, что для жертвоприношения не хватает воды, а поблизости нет никакого источника. Тогда он позвал своего серебристо-белого ворона, дал ему золотую чашу и приказал быстро принести воду из источника на горе, которая синела вдали. Ворон схватил чашу когтями и улетел. Но по дороге он увидел пальму, усыпанную плодами. Спустился ворон на ветви пальмы, чтобы полакомиться финиками. Но финики были еще зелеными и вяжущими, а ворону так хотелось попробовать спелых фиников! Забыв о поручении Аполлона, ворон решил подождать, пока созреют финики. Проходили дни, но финики созревали медленно. Прошло много времени. Наконец, они стали спелыми. Наелся ворон досыта спелых плодов, но прошло столько времени, пока он ожидал их созревания, что не было уже никакого смысла лететь за водой. Однако ворон решил хитростью оправдать свое отсутствие и невыполнение поручения. Увидел он гидру, набросился на нее, схватил своими крепкими когтями и полетел с ней обратно.</a:t>
            </a:r>
            <a:endParaRPr lang="ru-RU" dirty="0"/>
          </a:p>
        </p:txBody>
      </p:sp>
    </p:spTree>
  </p:cSld>
  <p:clrMapOvr>
    <a:masterClrMapping/>
  </p:clrMapOvr>
  <p:transition>
    <p:pull dir="ld"/>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857224" y="1214422"/>
            <a:ext cx="6786578" cy="3693319"/>
          </a:xfrm>
          <a:prstGeom prst="rect">
            <a:avLst/>
          </a:prstGeom>
        </p:spPr>
        <p:txBody>
          <a:bodyPr wrap="square">
            <a:spAutoFit/>
          </a:bodyPr>
          <a:lstStyle/>
          <a:p>
            <a:r>
              <a:rPr lang="ru-RU" dirty="0" smtClean="0"/>
              <a:t> Смиренно представ перед Аполлоном, ворон рассказал ему, что не мог принести воды, из источника в горах, потому что этот источник охраняла гидра и никому не позволяла брать из него воду. Чтобы доказать это, ворон принес саму гидру.</a:t>
            </a:r>
          </a:p>
          <a:p>
            <a:r>
              <a:rPr lang="ru-RU" dirty="0" smtClean="0"/>
              <a:t>   Вспыхнул от гнева Аполлон. Как мог ворон не исполнить его поручения и, более того, осмелился обманывать его, всевидящего и всезнающего бога! И Аполлон проклял ворона. Серебристо-белое его оперение стало черным, а вода должна была оставаться твердой, пока снова не созреют плоды.</a:t>
            </a:r>
          </a:p>
          <a:p>
            <a:r>
              <a:rPr lang="ru-RU" dirty="0" smtClean="0"/>
              <a:t>   Чтобы люди никогда не забывали об этом случае, Аполлон превратил Ворона, Чашу и Гидру в созвездия и оставил их на небе.</a:t>
            </a:r>
            <a:endParaRPr lang="ru-RU" dirty="0"/>
          </a:p>
        </p:txBody>
      </p:sp>
    </p:spTree>
  </p:cSld>
  <p:clrMapOvr>
    <a:masterClrMapping/>
  </p:clrMapOvr>
  <p:transition>
    <p:pull dir="ld"/>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p:cNvPicPr>
            <a:picLocks noChangeAspect="1" noChangeArrowheads="1"/>
          </p:cNvPicPr>
          <p:nvPr/>
        </p:nvPicPr>
        <p:blipFill>
          <a:blip r:embed="rId2"/>
          <a:srcRect/>
          <a:stretch>
            <a:fillRect/>
          </a:stretch>
        </p:blipFill>
        <p:spPr bwMode="auto">
          <a:xfrm>
            <a:off x="571472" y="357166"/>
            <a:ext cx="1905000" cy="1924050"/>
          </a:xfrm>
          <a:prstGeom prst="rect">
            <a:avLst/>
          </a:prstGeom>
          <a:noFill/>
          <a:ln w="9525">
            <a:noFill/>
            <a:miter lim="800000"/>
            <a:headEnd/>
            <a:tailEnd/>
          </a:ln>
          <a:effectLst/>
        </p:spPr>
      </p:pic>
      <p:sp>
        <p:nvSpPr>
          <p:cNvPr id="3" name="Прямоугольник 2"/>
          <p:cNvSpPr/>
          <p:nvPr/>
        </p:nvSpPr>
        <p:spPr>
          <a:xfrm>
            <a:off x="5715008" y="0"/>
            <a:ext cx="944297" cy="584775"/>
          </a:xfrm>
          <a:prstGeom prst="rect">
            <a:avLst/>
          </a:prstGeom>
        </p:spPr>
        <p:txBody>
          <a:bodyPr wrap="none">
            <a:spAutoFit/>
          </a:bodyPr>
          <a:lstStyle/>
          <a:p>
            <a:r>
              <a:rPr lang="ru-RU" sz="3200" dirty="0" smtClean="0"/>
              <a:t>РАК</a:t>
            </a:r>
            <a:endParaRPr lang="ru-RU" sz="3200" dirty="0"/>
          </a:p>
        </p:txBody>
      </p:sp>
      <p:sp>
        <p:nvSpPr>
          <p:cNvPr id="4" name="TextBox 3"/>
          <p:cNvSpPr txBox="1"/>
          <p:nvPr/>
        </p:nvSpPr>
        <p:spPr>
          <a:xfrm>
            <a:off x="714348" y="2500306"/>
            <a:ext cx="3000396" cy="369332"/>
          </a:xfrm>
          <a:prstGeom prst="rect">
            <a:avLst/>
          </a:prstGeom>
          <a:noFill/>
        </p:spPr>
        <p:txBody>
          <a:bodyPr wrap="square" rtlCol="0">
            <a:spAutoFit/>
          </a:bodyPr>
          <a:lstStyle/>
          <a:p>
            <a:r>
              <a:rPr lang="ru-RU" dirty="0" smtClean="0"/>
              <a:t>Созвездие Рака</a:t>
            </a:r>
            <a:endParaRPr lang="ru-RU" dirty="0"/>
          </a:p>
        </p:txBody>
      </p:sp>
      <p:sp>
        <p:nvSpPr>
          <p:cNvPr id="6" name="Прямоугольник 5"/>
          <p:cNvSpPr/>
          <p:nvPr/>
        </p:nvSpPr>
        <p:spPr>
          <a:xfrm>
            <a:off x="214282" y="2857496"/>
            <a:ext cx="4429124" cy="2862322"/>
          </a:xfrm>
          <a:prstGeom prst="rect">
            <a:avLst/>
          </a:prstGeom>
        </p:spPr>
        <p:txBody>
          <a:bodyPr wrap="square">
            <a:spAutoFit/>
          </a:bodyPr>
          <a:lstStyle/>
          <a:p>
            <a:r>
              <a:rPr lang="ru-RU" dirty="0" smtClean="0"/>
              <a:t> Богатая фантазия древних греков связала созвездие Рака с одним из подвигов мифического героя Геркулеса. По приказанию </a:t>
            </a:r>
            <a:r>
              <a:rPr lang="ru-RU" dirty="0" err="1" smtClean="0"/>
              <a:t>Еврис-фея</a:t>
            </a:r>
            <a:r>
              <a:rPr lang="ru-RU" dirty="0" smtClean="0"/>
              <a:t> (см. о созвездии Геркулеса) Геркулес должен был убить вселяющую ужас </a:t>
            </a:r>
            <a:r>
              <a:rPr lang="ru-RU" dirty="0" err="1" smtClean="0"/>
              <a:t>Лернейскую</a:t>
            </a:r>
            <a:r>
              <a:rPr lang="ru-RU" dirty="0" smtClean="0"/>
              <a:t> гидру, на помощь которой пришел Рак. Однако это не спасло Гидру (см. о созвездии Гидры), а Рак был убит.</a:t>
            </a:r>
          </a:p>
        </p:txBody>
      </p:sp>
      <p:sp>
        <p:nvSpPr>
          <p:cNvPr id="7" name="Прямоугольник 6"/>
          <p:cNvSpPr/>
          <p:nvPr/>
        </p:nvSpPr>
        <p:spPr>
          <a:xfrm>
            <a:off x="214282" y="5657671"/>
            <a:ext cx="8643998" cy="923330"/>
          </a:xfrm>
          <a:prstGeom prst="rect">
            <a:avLst/>
          </a:prstGeom>
        </p:spPr>
        <p:txBody>
          <a:bodyPr wrap="square">
            <a:spAutoFit/>
          </a:bodyPr>
          <a:lstStyle/>
          <a:p>
            <a:r>
              <a:rPr lang="ru-RU" dirty="0" smtClean="0"/>
              <a:t>Богиня Гера, ненависть которой к Геркулесу все больше разгоралась, превратила Рака в созвездие и оставила его на небе в благодарность за ту помощь, которую он оказал Г</a:t>
            </a:r>
            <a:endParaRPr lang="ru-RU" dirty="0"/>
          </a:p>
        </p:txBody>
      </p:sp>
      <p:pic>
        <p:nvPicPr>
          <p:cNvPr id="31746" name="Picture 2" descr="C:\Users\Максименко Анатолий\Desktop\Рисунок33.jpg"/>
          <p:cNvPicPr>
            <a:picLocks noChangeAspect="1" noChangeArrowheads="1"/>
          </p:cNvPicPr>
          <p:nvPr/>
        </p:nvPicPr>
        <p:blipFill>
          <a:blip r:embed="rId3"/>
          <a:srcRect/>
          <a:stretch>
            <a:fillRect/>
          </a:stretch>
        </p:blipFill>
        <p:spPr bwMode="auto">
          <a:xfrm>
            <a:off x="4429124" y="714356"/>
            <a:ext cx="4500594" cy="3818864"/>
          </a:xfrm>
          <a:prstGeom prst="rect">
            <a:avLst/>
          </a:prstGeom>
          <a:noFill/>
        </p:spPr>
      </p:pic>
    </p:spTree>
  </p:cSld>
  <p:clrMapOvr>
    <a:masterClrMapping/>
  </p:clrMapOvr>
  <p:transition>
    <p:pull dir="ld"/>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p:cNvPicPr>
            <a:picLocks noChangeAspect="1" noChangeArrowheads="1"/>
          </p:cNvPicPr>
          <p:nvPr/>
        </p:nvPicPr>
        <p:blipFill>
          <a:blip r:embed="rId2"/>
          <a:srcRect/>
          <a:stretch>
            <a:fillRect/>
          </a:stretch>
        </p:blipFill>
        <p:spPr bwMode="auto">
          <a:xfrm>
            <a:off x="714348" y="1571612"/>
            <a:ext cx="1905000" cy="1790700"/>
          </a:xfrm>
          <a:prstGeom prst="rect">
            <a:avLst/>
          </a:prstGeom>
          <a:noFill/>
          <a:ln w="9525">
            <a:noFill/>
            <a:miter lim="800000"/>
            <a:headEnd/>
            <a:tailEnd/>
          </a:ln>
          <a:effectLst/>
        </p:spPr>
      </p:pic>
      <p:sp>
        <p:nvSpPr>
          <p:cNvPr id="4" name="Прямоугольник 3"/>
          <p:cNvSpPr/>
          <p:nvPr/>
        </p:nvSpPr>
        <p:spPr>
          <a:xfrm>
            <a:off x="4143372" y="285728"/>
            <a:ext cx="1267655" cy="584775"/>
          </a:xfrm>
          <a:prstGeom prst="rect">
            <a:avLst/>
          </a:prstGeom>
        </p:spPr>
        <p:txBody>
          <a:bodyPr wrap="none">
            <a:spAutoFit/>
          </a:bodyPr>
          <a:lstStyle/>
          <a:p>
            <a:r>
              <a:rPr lang="ru-RU" sz="3200" dirty="0" smtClean="0"/>
              <a:t>ВОЛК</a:t>
            </a:r>
            <a:endParaRPr lang="ru-RU" sz="3200" dirty="0"/>
          </a:p>
        </p:txBody>
      </p:sp>
      <p:sp>
        <p:nvSpPr>
          <p:cNvPr id="5" name="TextBox 4"/>
          <p:cNvSpPr txBox="1"/>
          <p:nvPr/>
        </p:nvSpPr>
        <p:spPr>
          <a:xfrm>
            <a:off x="642910" y="4429132"/>
            <a:ext cx="2643206" cy="369332"/>
          </a:xfrm>
          <a:prstGeom prst="rect">
            <a:avLst/>
          </a:prstGeom>
          <a:noFill/>
        </p:spPr>
        <p:txBody>
          <a:bodyPr wrap="square" rtlCol="0">
            <a:spAutoFit/>
          </a:bodyPr>
          <a:lstStyle/>
          <a:p>
            <a:r>
              <a:rPr lang="ru-RU" dirty="0" smtClean="0"/>
              <a:t>Созвездие Волка</a:t>
            </a:r>
            <a:endParaRPr lang="ru-RU" dirty="0"/>
          </a:p>
        </p:txBody>
      </p:sp>
      <p:pic>
        <p:nvPicPr>
          <p:cNvPr id="32770" name="Picture 2" descr="C:\Users\Максименко Анатолий\Desktop\Рисунок34.jpg"/>
          <p:cNvPicPr>
            <a:picLocks noChangeAspect="1" noChangeArrowheads="1"/>
          </p:cNvPicPr>
          <p:nvPr/>
        </p:nvPicPr>
        <p:blipFill>
          <a:blip r:embed="rId3"/>
          <a:srcRect/>
          <a:stretch>
            <a:fillRect/>
          </a:stretch>
        </p:blipFill>
        <p:spPr bwMode="auto">
          <a:xfrm>
            <a:off x="3500430" y="857232"/>
            <a:ext cx="4600596" cy="5860283"/>
          </a:xfrm>
          <a:prstGeom prst="rect">
            <a:avLst/>
          </a:prstGeom>
          <a:noFill/>
        </p:spPr>
      </p:pic>
    </p:spTree>
  </p:cSld>
  <p:clrMapOvr>
    <a:masterClrMapping/>
  </p:clrMapOvr>
  <p:transition>
    <p:pull dir="ld"/>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0"/>
            <a:ext cx="8572528" cy="3139321"/>
          </a:xfrm>
          <a:prstGeom prst="rect">
            <a:avLst/>
          </a:prstGeom>
        </p:spPr>
        <p:txBody>
          <a:bodyPr wrap="square">
            <a:spAutoFit/>
          </a:bodyPr>
          <a:lstStyle/>
          <a:p>
            <a:r>
              <a:rPr lang="ru-RU" dirty="0" smtClean="0"/>
              <a:t> О созвездии Волка мифология рассказывает следующее.</a:t>
            </a:r>
          </a:p>
          <a:p>
            <a:r>
              <a:rPr lang="ru-RU" dirty="0" smtClean="0"/>
              <a:t>   Люди медного века не обрабатывали землю, не выращивали плодовых деревьев и не разводили скота. Они только воевали, уничтожали друг друга и погрязли в преступлениях. Они даже не почитали богов Олимпа и не подчинялись им. Поэтому громовержец Зевс возненавидел их. В первую очередь его гнев обрушился на аркадского царя </a:t>
            </a:r>
            <a:r>
              <a:rPr lang="ru-RU" dirty="0" err="1" smtClean="0"/>
              <a:t>Ликаона</a:t>
            </a:r>
            <a:r>
              <a:rPr lang="ru-RU" dirty="0" smtClean="0"/>
              <a:t>, правившего в </a:t>
            </a:r>
            <a:r>
              <a:rPr lang="ru-RU" dirty="0" err="1" smtClean="0"/>
              <a:t>Ликасуре</a:t>
            </a:r>
            <a:r>
              <a:rPr lang="ru-RU" dirty="0" smtClean="0"/>
              <a:t>.</a:t>
            </a:r>
          </a:p>
          <a:p>
            <a:r>
              <a:rPr lang="ru-RU" dirty="0" smtClean="0"/>
              <a:t>   Однажды Зевс под видом простого смертного пришел в </a:t>
            </a:r>
            <a:r>
              <a:rPr lang="ru-RU" dirty="0" err="1" smtClean="0"/>
              <a:t>Ликасуру</a:t>
            </a:r>
            <a:r>
              <a:rPr lang="ru-RU" dirty="0" smtClean="0"/>
              <a:t>. Но прежде он послал знамение жителям города, и все они встречали его коленопреклоненными и воздавали ему почести. Только </a:t>
            </a:r>
            <a:r>
              <a:rPr lang="ru-RU" dirty="0" err="1" smtClean="0"/>
              <a:t>Ликаон</a:t>
            </a:r>
            <a:r>
              <a:rPr lang="ru-RU" dirty="0" smtClean="0"/>
              <a:t> не упал на колени перед великим громовержцем и не воздал ему никаких почестей.</a:t>
            </a:r>
            <a:endParaRPr lang="ru-RU" dirty="0"/>
          </a:p>
        </p:txBody>
      </p:sp>
      <p:sp>
        <p:nvSpPr>
          <p:cNvPr id="3" name="Прямоугольник 2"/>
          <p:cNvSpPr/>
          <p:nvPr/>
        </p:nvSpPr>
        <p:spPr>
          <a:xfrm>
            <a:off x="0" y="3143248"/>
            <a:ext cx="9144000" cy="3416320"/>
          </a:xfrm>
          <a:prstGeom prst="rect">
            <a:avLst/>
          </a:prstGeom>
        </p:spPr>
        <p:txBody>
          <a:bodyPr wrap="square">
            <a:spAutoFit/>
          </a:bodyPr>
          <a:lstStyle/>
          <a:p>
            <a:r>
              <a:rPr lang="ru-RU" dirty="0" smtClean="0"/>
              <a:t>Гордость </a:t>
            </a:r>
            <a:r>
              <a:rPr lang="ru-RU" dirty="0" err="1" smtClean="0"/>
              <a:t>Ликаона</a:t>
            </a:r>
            <a:r>
              <a:rPr lang="ru-RU" dirty="0" smtClean="0"/>
              <a:t> перешла всякие границы, когда он, чтобы удостовериться, что Зевс является богом, совершил ужасное преступление: зарубил одного из своих многочисленных рабов, одну половину его тела сварил, а вторую поджарил и преподнес Зевсу. Он думал так: если пришелец - действительно бог, то он должен знать, что еда приготовлена из человеческого мяса, и не станет есть.</a:t>
            </a:r>
          </a:p>
          <a:p>
            <a:r>
              <a:rPr lang="ru-RU" dirty="0" smtClean="0"/>
              <a:t>   Потрясенный преступлением </a:t>
            </a:r>
            <a:r>
              <a:rPr lang="ru-RU" dirty="0" err="1" smtClean="0"/>
              <a:t>Ликаона</a:t>
            </a:r>
            <a:r>
              <a:rPr lang="ru-RU" dirty="0" smtClean="0"/>
              <a:t>, Зевс страшно разгневался, молнии засверкали в его руках и в один миг превратили дворец в кучу </a:t>
            </a:r>
            <a:r>
              <a:rPr lang="ru-RU" dirty="0" err="1" smtClean="0"/>
              <a:t>пепла.А</a:t>
            </a:r>
            <a:r>
              <a:rPr lang="ru-RU" dirty="0" smtClean="0"/>
              <a:t> самого </a:t>
            </a:r>
            <a:r>
              <a:rPr lang="ru-RU" dirty="0" err="1" smtClean="0"/>
              <a:t>Ликаона</a:t>
            </a:r>
            <a:r>
              <a:rPr lang="ru-RU" dirty="0" smtClean="0"/>
              <a:t> Зевс превратил в кровожадного волка и оставил на небе в виде созвездия в назидание другим. </a:t>
            </a:r>
          </a:p>
          <a:p>
            <a:endParaRPr lang="ru-RU" dirty="0" smtClean="0"/>
          </a:p>
          <a:p>
            <a:r>
              <a:rPr lang="ru-RU" dirty="0" smtClean="0"/>
              <a:t>  	 </a:t>
            </a:r>
          </a:p>
          <a:p>
            <a:r>
              <a:rPr lang="ru-RU" dirty="0" smtClean="0"/>
              <a:t> </a:t>
            </a:r>
            <a:endParaRPr lang="ru-RU" dirty="0"/>
          </a:p>
        </p:txBody>
      </p:sp>
    </p:spTree>
  </p:cSld>
  <p:clrMapOvr>
    <a:masterClrMapping/>
  </p:clrMapOvr>
  <p:transition>
    <p:pull dir="ld"/>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000628" y="500042"/>
            <a:ext cx="2286780" cy="584775"/>
          </a:xfrm>
          <a:prstGeom prst="rect">
            <a:avLst/>
          </a:prstGeom>
        </p:spPr>
        <p:txBody>
          <a:bodyPr wrap="none">
            <a:spAutoFit/>
          </a:bodyPr>
          <a:lstStyle/>
          <a:p>
            <a:r>
              <a:rPr lang="ru-RU" sz="3200" dirty="0" smtClean="0"/>
              <a:t>ГЕРКУЛЕС</a:t>
            </a:r>
            <a:endParaRPr lang="ru-RU" sz="3200" dirty="0"/>
          </a:p>
        </p:txBody>
      </p:sp>
      <p:pic>
        <p:nvPicPr>
          <p:cNvPr id="35842" name="Picture 2"/>
          <p:cNvPicPr>
            <a:picLocks noChangeAspect="1" noChangeArrowheads="1"/>
          </p:cNvPicPr>
          <p:nvPr/>
        </p:nvPicPr>
        <p:blipFill>
          <a:blip r:embed="rId2"/>
          <a:srcRect/>
          <a:stretch>
            <a:fillRect/>
          </a:stretch>
        </p:blipFill>
        <p:spPr bwMode="auto">
          <a:xfrm>
            <a:off x="857224" y="1357298"/>
            <a:ext cx="2262190" cy="2160391"/>
          </a:xfrm>
          <a:prstGeom prst="rect">
            <a:avLst/>
          </a:prstGeom>
          <a:noFill/>
          <a:ln w="9525">
            <a:noFill/>
            <a:miter lim="800000"/>
            <a:headEnd/>
            <a:tailEnd/>
          </a:ln>
          <a:effectLst/>
        </p:spPr>
      </p:pic>
      <p:sp>
        <p:nvSpPr>
          <p:cNvPr id="4" name="TextBox 3"/>
          <p:cNvSpPr txBox="1"/>
          <p:nvPr/>
        </p:nvSpPr>
        <p:spPr>
          <a:xfrm>
            <a:off x="857224" y="4000504"/>
            <a:ext cx="3214710" cy="369332"/>
          </a:xfrm>
          <a:prstGeom prst="rect">
            <a:avLst/>
          </a:prstGeom>
          <a:noFill/>
        </p:spPr>
        <p:txBody>
          <a:bodyPr wrap="square" rtlCol="0">
            <a:spAutoFit/>
          </a:bodyPr>
          <a:lstStyle/>
          <a:p>
            <a:r>
              <a:rPr lang="ru-RU" dirty="0" smtClean="0"/>
              <a:t>Созвездие Геркулеса</a:t>
            </a:r>
            <a:endParaRPr lang="ru-RU" dirty="0"/>
          </a:p>
        </p:txBody>
      </p:sp>
      <p:sp>
        <p:nvSpPr>
          <p:cNvPr id="6" name="Прямоугольник 5"/>
          <p:cNvSpPr/>
          <p:nvPr/>
        </p:nvSpPr>
        <p:spPr>
          <a:xfrm>
            <a:off x="357158" y="5143512"/>
            <a:ext cx="6357966" cy="1477328"/>
          </a:xfrm>
          <a:prstGeom prst="rect">
            <a:avLst/>
          </a:prstGeom>
        </p:spPr>
        <p:txBody>
          <a:bodyPr wrap="square">
            <a:spAutoFit/>
          </a:bodyPr>
          <a:lstStyle/>
          <a:p>
            <a:r>
              <a:rPr lang="ru-RU" dirty="0" smtClean="0"/>
              <a:t> 12 ПОДВИГОВ ГЕРКУЛЕСА</a:t>
            </a:r>
          </a:p>
          <a:p>
            <a:endParaRPr lang="ru-RU" dirty="0" smtClean="0"/>
          </a:p>
          <a:p>
            <a:r>
              <a:rPr lang="ru-RU" dirty="0" smtClean="0"/>
              <a:t>   В мифологии с именем Геркулеса связано много рассказов, его подвиги до сих пор волнуют нас своими общечеловеческими идеалами. </a:t>
            </a:r>
            <a:endParaRPr lang="ru-RU" dirty="0"/>
          </a:p>
        </p:txBody>
      </p:sp>
      <p:sp>
        <p:nvSpPr>
          <p:cNvPr id="7" name="Прямоугольник 6"/>
          <p:cNvSpPr/>
          <p:nvPr/>
        </p:nvSpPr>
        <p:spPr>
          <a:xfrm>
            <a:off x="0" y="0"/>
            <a:ext cx="4572000" cy="646331"/>
          </a:xfrm>
          <a:prstGeom prst="rect">
            <a:avLst/>
          </a:prstGeom>
        </p:spPr>
        <p:txBody>
          <a:bodyPr>
            <a:spAutoFit/>
          </a:bodyPr>
          <a:lstStyle/>
          <a:p>
            <a:r>
              <a:rPr lang="en-US" dirty="0" smtClean="0"/>
              <a:t>http://www.prao.ru/Constellations/mif/gerkules.html</a:t>
            </a:r>
            <a:endParaRPr lang="ru-RU" dirty="0"/>
          </a:p>
        </p:txBody>
      </p:sp>
      <p:pic>
        <p:nvPicPr>
          <p:cNvPr id="33794" name="Picture 2" descr="C:\Users\Максименко Анатолий\Desktop\Рисунок35.jpg"/>
          <p:cNvPicPr>
            <a:picLocks noChangeAspect="1" noChangeArrowheads="1"/>
          </p:cNvPicPr>
          <p:nvPr/>
        </p:nvPicPr>
        <p:blipFill>
          <a:blip r:embed="rId3"/>
          <a:srcRect/>
          <a:stretch>
            <a:fillRect/>
          </a:stretch>
        </p:blipFill>
        <p:spPr bwMode="auto">
          <a:xfrm>
            <a:off x="3857620" y="1285859"/>
            <a:ext cx="4714908" cy="4020835"/>
          </a:xfrm>
          <a:prstGeom prst="rect">
            <a:avLst/>
          </a:prstGeom>
          <a:noFill/>
        </p:spPr>
      </p:pic>
    </p:spTree>
  </p:cSld>
  <p:clrMapOvr>
    <a:masterClrMapping/>
  </p:clrMapOvr>
  <p:transition>
    <p:pull dir="ld"/>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500694" y="500042"/>
            <a:ext cx="2178802" cy="584775"/>
          </a:xfrm>
          <a:prstGeom prst="rect">
            <a:avLst/>
          </a:prstGeom>
        </p:spPr>
        <p:txBody>
          <a:bodyPr wrap="none">
            <a:spAutoFit/>
          </a:bodyPr>
          <a:lstStyle/>
          <a:p>
            <a:r>
              <a:rPr lang="ru-RU" sz="3200" dirty="0" smtClean="0"/>
              <a:t>ДЕЛЬФИН</a:t>
            </a:r>
            <a:endParaRPr lang="ru-RU" sz="3200" dirty="0"/>
          </a:p>
        </p:txBody>
      </p:sp>
      <p:pic>
        <p:nvPicPr>
          <p:cNvPr id="36866" name="Picture 2"/>
          <p:cNvPicPr>
            <a:picLocks noChangeAspect="1" noChangeArrowheads="1"/>
          </p:cNvPicPr>
          <p:nvPr/>
        </p:nvPicPr>
        <p:blipFill>
          <a:blip r:embed="rId2"/>
          <a:srcRect/>
          <a:stretch>
            <a:fillRect/>
          </a:stretch>
        </p:blipFill>
        <p:spPr bwMode="auto">
          <a:xfrm>
            <a:off x="1000100" y="1071546"/>
            <a:ext cx="1905000" cy="2000250"/>
          </a:xfrm>
          <a:prstGeom prst="rect">
            <a:avLst/>
          </a:prstGeom>
          <a:noFill/>
          <a:ln w="9525">
            <a:noFill/>
            <a:miter lim="800000"/>
            <a:headEnd/>
            <a:tailEnd/>
          </a:ln>
          <a:effectLst/>
        </p:spPr>
      </p:pic>
      <p:sp>
        <p:nvSpPr>
          <p:cNvPr id="4" name="TextBox 3"/>
          <p:cNvSpPr txBox="1"/>
          <p:nvPr/>
        </p:nvSpPr>
        <p:spPr>
          <a:xfrm>
            <a:off x="785786" y="3429000"/>
            <a:ext cx="3714776" cy="369332"/>
          </a:xfrm>
          <a:prstGeom prst="rect">
            <a:avLst/>
          </a:prstGeom>
          <a:noFill/>
        </p:spPr>
        <p:txBody>
          <a:bodyPr wrap="square" rtlCol="0">
            <a:spAutoFit/>
          </a:bodyPr>
          <a:lstStyle/>
          <a:p>
            <a:r>
              <a:rPr lang="ru-RU" dirty="0" smtClean="0"/>
              <a:t>Созвездие Дельфина</a:t>
            </a:r>
            <a:endParaRPr lang="ru-RU" dirty="0"/>
          </a:p>
        </p:txBody>
      </p:sp>
      <p:pic>
        <p:nvPicPr>
          <p:cNvPr id="34818" name="Picture 2" descr="C:\Users\Максименко Анатолий\Desktop\Рисунок36.jpg"/>
          <p:cNvPicPr>
            <a:picLocks noChangeAspect="1" noChangeArrowheads="1"/>
          </p:cNvPicPr>
          <p:nvPr/>
        </p:nvPicPr>
        <p:blipFill>
          <a:blip r:embed="rId3"/>
          <a:srcRect/>
          <a:stretch>
            <a:fillRect/>
          </a:stretch>
        </p:blipFill>
        <p:spPr bwMode="auto">
          <a:xfrm>
            <a:off x="3428992" y="1893732"/>
            <a:ext cx="5429288" cy="4738288"/>
          </a:xfrm>
          <a:prstGeom prst="rect">
            <a:avLst/>
          </a:prstGeom>
          <a:noFill/>
        </p:spPr>
      </p:pic>
    </p:spTree>
  </p:cSld>
  <p:clrMapOvr>
    <a:masterClrMapping/>
  </p:clrMapOvr>
  <p:transition>
    <p:pull dir="ld"/>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00034" y="0"/>
            <a:ext cx="7429536" cy="5909310"/>
          </a:xfrm>
          <a:prstGeom prst="rect">
            <a:avLst/>
          </a:prstGeom>
        </p:spPr>
        <p:txBody>
          <a:bodyPr wrap="square">
            <a:spAutoFit/>
          </a:bodyPr>
          <a:lstStyle/>
          <a:p>
            <a:r>
              <a:rPr lang="ru-RU" dirty="0" smtClean="0"/>
              <a:t> О том, как дельфин оказался среди созвездий, греческая мифология рассказывает следующее.</a:t>
            </a:r>
          </a:p>
          <a:p>
            <a:r>
              <a:rPr lang="ru-RU" dirty="0" smtClean="0"/>
              <a:t>   В глубинах бескрайнего моря жил в своем сказочном дворце владетель морей бог Посейдон, брат великого громовержца Зевса. Бурные морские волны тотчас стихали, как только Посейдон поднимал свою правую руку со страшным трезубцем.</a:t>
            </a:r>
          </a:p>
          <a:p>
            <a:r>
              <a:rPr lang="ru-RU" dirty="0" smtClean="0"/>
              <a:t>   Среди многих божеств, окружавших Посейдона, был и морской прорицатель Нерей, который знал и разгадывал самые сокровенные тайны будущего о богах и смертных.</a:t>
            </a:r>
          </a:p>
          <a:p>
            <a:r>
              <a:rPr lang="ru-RU" dirty="0" smtClean="0"/>
              <a:t>   И было у Нерея пятьдесят дочерей, одна красивее другой, резвых и шаловливых. Взявшись за руки, любили они выходить из морских глубин и водить хороводы на зеленых лугах острова </a:t>
            </a:r>
            <a:r>
              <a:rPr lang="ru-RU" dirty="0" err="1" smtClean="0"/>
              <a:t>Наксос</a:t>
            </a:r>
            <a:r>
              <a:rPr lang="ru-RU" dirty="0" smtClean="0"/>
              <a:t>. Стихали морские волны, словно заколдованные их нежными песнями, оглашавшими морскую ширь. Затихал и ветер, чуть развевая их золотистые волосы. Из морских глубин выходил и бог морей Посейдон со своим трезубцем. Он слушал прекрасные песни нереид и восхищался их молодостью и божественной прелестью. Самая красивая и самая резвая из них Амфитрита пленила его сердце, и он решил увезти ее на своей золотой колеснице к себе во дворец - глубоко в морские бездны, чтобы она стала его женой.</a:t>
            </a:r>
            <a:endParaRPr lang="ru-RU" dirty="0"/>
          </a:p>
        </p:txBody>
      </p:sp>
    </p:spTree>
  </p:cSld>
  <p:clrMapOvr>
    <a:masterClrMapping/>
  </p:clrMapOvr>
  <p:transition>
    <p:pull dir="ld"/>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srcRect/>
          <a:stretch>
            <a:fillRect/>
          </a:stretch>
        </p:blipFill>
        <p:spPr bwMode="auto">
          <a:xfrm>
            <a:off x="1142976" y="714356"/>
            <a:ext cx="1905000" cy="1943100"/>
          </a:xfrm>
          <a:prstGeom prst="rect">
            <a:avLst/>
          </a:prstGeom>
          <a:noFill/>
          <a:ln w="9525">
            <a:noFill/>
            <a:miter lim="800000"/>
            <a:headEnd/>
            <a:tailEnd/>
          </a:ln>
          <a:effectLst/>
        </p:spPr>
      </p:pic>
      <p:sp>
        <p:nvSpPr>
          <p:cNvPr id="3" name="TextBox 2"/>
          <p:cNvSpPr txBox="1"/>
          <p:nvPr/>
        </p:nvSpPr>
        <p:spPr>
          <a:xfrm>
            <a:off x="1071538" y="3000372"/>
            <a:ext cx="2786082" cy="369332"/>
          </a:xfrm>
          <a:prstGeom prst="rect">
            <a:avLst/>
          </a:prstGeom>
          <a:noFill/>
        </p:spPr>
        <p:txBody>
          <a:bodyPr wrap="square" rtlCol="0">
            <a:spAutoFit/>
          </a:bodyPr>
          <a:lstStyle/>
          <a:p>
            <a:r>
              <a:rPr lang="ru-RU" dirty="0" smtClean="0"/>
              <a:t>Гончие псы</a:t>
            </a:r>
            <a:endParaRPr lang="ru-RU" dirty="0"/>
          </a:p>
        </p:txBody>
      </p:sp>
      <p:pic>
        <p:nvPicPr>
          <p:cNvPr id="5122" name="Picture 2" descr="C:\Users\Максименко Анатолий\Desktop\Рисунок8.jpg"/>
          <p:cNvPicPr>
            <a:picLocks noChangeAspect="1" noChangeArrowheads="1"/>
          </p:cNvPicPr>
          <p:nvPr/>
        </p:nvPicPr>
        <p:blipFill>
          <a:blip r:embed="rId3"/>
          <a:srcRect/>
          <a:stretch>
            <a:fillRect/>
          </a:stretch>
        </p:blipFill>
        <p:spPr bwMode="auto">
          <a:xfrm>
            <a:off x="3929058" y="1381112"/>
            <a:ext cx="4357718" cy="5265576"/>
          </a:xfrm>
          <a:prstGeom prst="rect">
            <a:avLst/>
          </a:prstGeom>
          <a:noFill/>
        </p:spPr>
      </p:pic>
    </p:spTree>
  </p:cSld>
  <p:clrMapOvr>
    <a:masterClrMapping/>
  </p:clrMapOvr>
  <p:transition>
    <p:pull dir="ld"/>
  </p:transition>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142976" y="214290"/>
            <a:ext cx="6858000" cy="6463308"/>
          </a:xfrm>
          <a:prstGeom prst="rect">
            <a:avLst/>
          </a:prstGeom>
        </p:spPr>
        <p:txBody>
          <a:bodyPr wrap="square">
            <a:spAutoFit/>
          </a:bodyPr>
          <a:lstStyle/>
          <a:p>
            <a:r>
              <a:rPr lang="ru-RU" dirty="0" smtClean="0"/>
              <a:t>Хитрая Амфитрита угадала по глазам Посейдона его намерение и, как бабочка, порхнула над лугами и скрылась из глаз Посейдона. Долго бежала она и, наконец, достигла западного края Земли, где Атлас поддерживал на плечах небесный свод. Рассказала она Атласу, что ее преследует бог Посейдон, и попросила укрыть ее от него. Атлас спрятал ее в глубинах океана.</a:t>
            </a:r>
          </a:p>
          <a:p>
            <a:r>
              <a:rPr lang="ru-RU" dirty="0" smtClean="0"/>
              <a:t>   Долго искал Посейдон Амфитриту, обшарил все моря, заглядывал в самые темные уголки их глубин, но напрасно, нигде не нашел он прекрасной Амфитриты. Опечалился Посейдон, ни в чем не мог найти утехи. Но однажды приплыл к нему дельфин и сказал, где скрывается Амфитрита. Немедленно помчался на своей золотой колеснице Посейдон, нашел Амфитриту в океанских глубинах и отвез к себе во дворец. Счастливо зажила с мужем Амфитрита в подводном дворце, окруженная божествами, исполнявшими любое ее желание.</a:t>
            </a:r>
          </a:p>
          <a:p>
            <a:r>
              <a:rPr lang="ru-RU" dirty="0" smtClean="0"/>
              <a:t>   Посейдон не забыл, что своим счастьем с </a:t>
            </a:r>
            <a:r>
              <a:rPr lang="ru-RU" dirty="0" err="1" smtClean="0"/>
              <a:t>Амфитритой</a:t>
            </a:r>
            <a:r>
              <a:rPr lang="ru-RU" dirty="0" smtClean="0"/>
              <a:t> он обязан дельфину, который помог ему ее отыскать. За эту услугу он вознес его на небо и оставил там сиять в виде созвездия Дельфина. </a:t>
            </a:r>
          </a:p>
          <a:p>
            <a:endParaRPr lang="ru-RU" dirty="0" smtClean="0"/>
          </a:p>
          <a:p>
            <a:r>
              <a:rPr lang="ru-RU" dirty="0" smtClean="0"/>
              <a:t> </a:t>
            </a:r>
            <a:endParaRPr lang="ru-RU" dirty="0"/>
          </a:p>
        </p:txBody>
      </p:sp>
    </p:spTree>
  </p:cSld>
  <p:clrMapOvr>
    <a:masterClrMapping/>
  </p:clrMapOvr>
  <p:transition>
    <p:pull dir="ld"/>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357686" y="0"/>
            <a:ext cx="4266681" cy="584775"/>
          </a:xfrm>
          <a:prstGeom prst="rect">
            <a:avLst/>
          </a:prstGeom>
        </p:spPr>
        <p:txBody>
          <a:bodyPr wrap="none">
            <a:spAutoFit/>
          </a:bodyPr>
          <a:lstStyle/>
          <a:p>
            <a:r>
              <a:rPr lang="ru-RU" sz="3200" dirty="0" smtClean="0"/>
              <a:t>СЕВЕРНАЯ КОРОНА</a:t>
            </a:r>
            <a:endParaRPr lang="ru-RU" sz="3200" dirty="0"/>
          </a:p>
        </p:txBody>
      </p:sp>
      <p:pic>
        <p:nvPicPr>
          <p:cNvPr id="37890" name="Picture 2"/>
          <p:cNvPicPr>
            <a:picLocks noChangeAspect="1" noChangeArrowheads="1"/>
          </p:cNvPicPr>
          <p:nvPr/>
        </p:nvPicPr>
        <p:blipFill>
          <a:blip r:embed="rId2"/>
          <a:srcRect/>
          <a:stretch>
            <a:fillRect/>
          </a:stretch>
        </p:blipFill>
        <p:spPr bwMode="auto">
          <a:xfrm>
            <a:off x="1071538" y="500042"/>
            <a:ext cx="1905000" cy="1990725"/>
          </a:xfrm>
          <a:prstGeom prst="rect">
            <a:avLst/>
          </a:prstGeom>
          <a:noFill/>
          <a:ln w="9525">
            <a:noFill/>
            <a:miter lim="800000"/>
            <a:headEnd/>
            <a:tailEnd/>
          </a:ln>
          <a:effectLst/>
        </p:spPr>
      </p:pic>
      <p:sp>
        <p:nvSpPr>
          <p:cNvPr id="4" name="TextBox 3"/>
          <p:cNvSpPr txBox="1"/>
          <p:nvPr/>
        </p:nvSpPr>
        <p:spPr>
          <a:xfrm>
            <a:off x="357158" y="2786058"/>
            <a:ext cx="2714644" cy="646331"/>
          </a:xfrm>
          <a:prstGeom prst="rect">
            <a:avLst/>
          </a:prstGeom>
          <a:noFill/>
        </p:spPr>
        <p:txBody>
          <a:bodyPr wrap="square" rtlCol="0">
            <a:spAutoFit/>
          </a:bodyPr>
          <a:lstStyle/>
          <a:p>
            <a:r>
              <a:rPr lang="ru-RU" dirty="0" smtClean="0"/>
              <a:t>Созвездие Северной Короны</a:t>
            </a:r>
            <a:endParaRPr lang="ru-RU" dirty="0"/>
          </a:p>
        </p:txBody>
      </p:sp>
      <p:pic>
        <p:nvPicPr>
          <p:cNvPr id="35842" name="Picture 2" descr="C:\Users\Максименко Анатолий\Desktop\Рисунок37.jpg"/>
          <p:cNvPicPr>
            <a:picLocks noChangeAspect="1" noChangeArrowheads="1"/>
          </p:cNvPicPr>
          <p:nvPr/>
        </p:nvPicPr>
        <p:blipFill>
          <a:blip r:embed="rId3"/>
          <a:srcRect/>
          <a:stretch>
            <a:fillRect/>
          </a:stretch>
        </p:blipFill>
        <p:spPr bwMode="auto">
          <a:xfrm>
            <a:off x="3428991" y="1571612"/>
            <a:ext cx="5472661" cy="4714908"/>
          </a:xfrm>
          <a:prstGeom prst="rect">
            <a:avLst/>
          </a:prstGeom>
          <a:noFill/>
        </p:spPr>
      </p:pic>
    </p:spTree>
  </p:cSld>
  <p:clrMapOvr>
    <a:masterClrMapping/>
  </p:clrMapOvr>
  <p:transition>
    <p:pull dir="ld"/>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857224" y="642918"/>
            <a:ext cx="7358098" cy="4185761"/>
          </a:xfrm>
          <a:prstGeom prst="rect">
            <a:avLst/>
          </a:prstGeom>
        </p:spPr>
        <p:txBody>
          <a:bodyPr wrap="square">
            <a:spAutoFit/>
          </a:bodyPr>
          <a:lstStyle/>
          <a:p>
            <a:r>
              <a:rPr lang="ru-RU" sz="1400" dirty="0" smtClean="0"/>
              <a:t> В мифологии нет более трогательного рассказа, чем тот, в котором повествуется, как корона в качестве созвездия появилась на небе.</a:t>
            </a:r>
          </a:p>
          <a:p>
            <a:r>
              <a:rPr lang="ru-RU" sz="1400" dirty="0" smtClean="0"/>
              <a:t>   Долгое время счастливо жил афинский царь Эгей. Но его беспокоило отсутствие детей. Отправился он в Дельфы к прорицательнице бога Аполлона Пифии, чтобы узнать у нее, почему боги не дают ему детей. Ответ пророчицы был таким туманным и двусмысленным, что Эгей впал в еще большее отчаяние. Тогда он пошел в </a:t>
            </a:r>
            <a:r>
              <a:rPr lang="ru-RU" sz="1400" dirty="0" err="1" smtClean="0"/>
              <a:t>Трезены</a:t>
            </a:r>
            <a:r>
              <a:rPr lang="ru-RU" sz="1400" dirty="0" smtClean="0"/>
              <a:t> к царю </a:t>
            </a:r>
            <a:r>
              <a:rPr lang="ru-RU" sz="1400" dirty="0" err="1" smtClean="0"/>
              <a:t>Арголиды</a:t>
            </a:r>
            <a:r>
              <a:rPr lang="ru-RU" sz="1400" dirty="0" smtClean="0"/>
              <a:t> </a:t>
            </a:r>
            <a:r>
              <a:rPr lang="ru-RU" sz="1400" dirty="0" err="1" smtClean="0"/>
              <a:t>Питфею</a:t>
            </a:r>
            <a:r>
              <a:rPr lang="ru-RU" sz="1400" dirty="0" smtClean="0"/>
              <a:t>, и тот разъяснил ему слова Пифии: у Эгея будет сын, который своими подвигами прославит Афины.</a:t>
            </a:r>
          </a:p>
          <a:p>
            <a:r>
              <a:rPr lang="ru-RU" sz="1400" dirty="0" smtClean="0"/>
              <a:t>   Сильное желание иметь такого внука, овладело царем </a:t>
            </a:r>
            <a:r>
              <a:rPr lang="ru-RU" sz="1400" dirty="0" err="1" smtClean="0"/>
              <a:t>Питфеем</a:t>
            </a:r>
            <a:r>
              <a:rPr lang="ru-RU" sz="1400" dirty="0" smtClean="0"/>
              <a:t>, поэтому он отдал Эгею в жены свою дочь </a:t>
            </a:r>
            <a:r>
              <a:rPr lang="ru-RU" sz="1400" dirty="0" err="1" smtClean="0"/>
              <a:t>Этру</a:t>
            </a:r>
            <a:r>
              <a:rPr lang="ru-RU" sz="1400" dirty="0" smtClean="0"/>
              <a:t>. Торжественно была отпразднована свадьба, и Эгей остался в </a:t>
            </a:r>
            <a:r>
              <a:rPr lang="ru-RU" sz="1400" dirty="0" err="1" smtClean="0"/>
              <a:t>Трезенах</a:t>
            </a:r>
            <a:r>
              <a:rPr lang="ru-RU" sz="1400" dirty="0" smtClean="0"/>
              <a:t>. В ожидании обещанного богами сына он снова чувствовал себя счастливым. Действительно, </a:t>
            </a:r>
            <a:r>
              <a:rPr lang="ru-RU" sz="1400" dirty="0" err="1" smtClean="0"/>
              <a:t>Этра</a:t>
            </a:r>
            <a:r>
              <a:rPr lang="ru-RU" sz="1400" dirty="0" smtClean="0"/>
              <a:t> родила сына Тесея. Но был Тесей сыном не Эгея, а бога Посейдона, властителя морских глубин.</a:t>
            </a:r>
          </a:p>
          <a:p>
            <a:r>
              <a:rPr lang="ru-RU" sz="1400" dirty="0" smtClean="0"/>
              <a:t>   После рождения Тесея Эгей решил вернуться в Афины. Перед возвращением он отправился в горы и там в расщелине спрятал свой меч и сандалии, придавив их огромной скалой. Отправляясь в Афины, он сказал своей жене </a:t>
            </a:r>
            <a:r>
              <a:rPr lang="ru-RU" sz="1400" dirty="0" err="1" smtClean="0"/>
              <a:t>Этре</a:t>
            </a:r>
            <a:r>
              <a:rPr lang="ru-RU" sz="1400" dirty="0" smtClean="0"/>
              <a:t>: "Там, под скалой в горах, спрятал я свой меч и сандалии. Когда Тесей подрастет и станет таким сильным, что сможет отодвинуть скалу, чтобы их взять, пусть возьмет и приходит в Афины. По мечу и сандалиям я узнаю, что это мой сын".</a:t>
            </a:r>
            <a:endParaRPr lang="ru-RU" sz="1400" dirty="0"/>
          </a:p>
        </p:txBody>
      </p:sp>
    </p:spTree>
  </p:cSld>
  <p:clrMapOvr>
    <a:masterClrMapping/>
  </p:clrMapOvr>
  <p:transition>
    <p:pull dir="ld"/>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714348" y="0"/>
            <a:ext cx="7286660" cy="5786199"/>
          </a:xfrm>
          <a:prstGeom prst="rect">
            <a:avLst/>
          </a:prstGeom>
        </p:spPr>
        <p:txBody>
          <a:bodyPr wrap="square">
            <a:spAutoFit/>
          </a:bodyPr>
          <a:lstStyle/>
          <a:p>
            <a:r>
              <a:rPr lang="ru-RU" dirty="0" smtClean="0"/>
              <a:t> </a:t>
            </a:r>
            <a:r>
              <a:rPr lang="ru-RU" sz="1600" dirty="0" smtClean="0"/>
              <a:t>Уехал Эгей в Афины, оставив Тесея на попечение его матери и деда. Быстро подрастал Тесей и день ото дня становился все сильнее. Он обгонял своих сверстников не только в росте и силе, но и в сообразительности, и в умении стрелять из лука и метать копье в цель.</a:t>
            </a:r>
          </a:p>
          <a:p>
            <a:r>
              <a:rPr lang="ru-RU" sz="1600" dirty="0" smtClean="0"/>
              <a:t>   Когда Тесею исполнилось шестнадцать лет, мать ему показала огромную скалу в горах и рассказала, что лежит под ней. Если он сможет отодвинуть скалу и взять там спрятанные меч и сандалии, то отправится в Афины к своему отцу.</a:t>
            </a:r>
          </a:p>
          <a:p>
            <a:r>
              <a:rPr lang="ru-RU" sz="1600" dirty="0" smtClean="0"/>
              <a:t>   Обрадовался Тесей и тут же помчался в горы. Почти без усилий сдвинул он огромную скалу, и она с шумом и треском покатилась вниз по крутому каменистому склону. Забрал он меч и сандалии и отправился в Афины.</a:t>
            </a:r>
          </a:p>
          <a:p>
            <a:r>
              <a:rPr lang="ru-RU" sz="1600" dirty="0" smtClean="0"/>
              <a:t>   Нелегким был путь Тесея, одна за другой возникали на его пути преграды, грозящие опасностями его жизни, которые ему приходилось преодолевать. Сначала ему пришлось столкнуться со страшным великаном </a:t>
            </a:r>
            <a:r>
              <a:rPr lang="ru-RU" sz="1600" dirty="0" err="1" smtClean="0"/>
              <a:t>Перифетом</a:t>
            </a:r>
            <a:r>
              <a:rPr lang="ru-RU" sz="1600" dirty="0" smtClean="0"/>
              <a:t> - сыном бога Гефеста. Огромной дубиной </a:t>
            </a:r>
            <a:r>
              <a:rPr lang="ru-RU" sz="1600" dirty="0" err="1" smtClean="0"/>
              <a:t>Перифет</a:t>
            </a:r>
            <a:r>
              <a:rPr lang="ru-RU" sz="1600" dirty="0" smtClean="0"/>
              <a:t> безжалостно убивал каждого путника, проходившего мимо него. Но Тесей победил </a:t>
            </a:r>
            <a:r>
              <a:rPr lang="ru-RU" sz="1600" dirty="0" err="1" smtClean="0"/>
              <a:t>Перифета</a:t>
            </a:r>
            <a:r>
              <a:rPr lang="ru-RU" sz="1600" dirty="0" smtClean="0"/>
              <a:t> и завладел его дубиной. Потом он победил и страшного разбойника </a:t>
            </a:r>
            <a:r>
              <a:rPr lang="ru-RU" sz="1600" dirty="0" err="1" smtClean="0"/>
              <a:t>Синнида</a:t>
            </a:r>
            <a:r>
              <a:rPr lang="ru-RU" sz="1600" dirty="0" smtClean="0"/>
              <a:t>, который сгибал две высокие сосны, привязывал к вершинам сосен путника и отпускал сосны.83 Так он разрывал каждого прохожего и наслаждался их душераздирающими криками. Тесей победил его и привязал к тем же самым соснам, так что разбойника постигла участь его жертв.</a:t>
            </a:r>
            <a:endParaRPr lang="ru-RU" sz="1600" dirty="0"/>
          </a:p>
        </p:txBody>
      </p:sp>
    </p:spTree>
  </p:cSld>
  <p:clrMapOvr>
    <a:masterClrMapping/>
  </p:clrMapOvr>
  <p:transition>
    <p:pull dir="ld"/>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714348" y="357166"/>
            <a:ext cx="7643834" cy="6186309"/>
          </a:xfrm>
          <a:prstGeom prst="rect">
            <a:avLst/>
          </a:prstGeom>
        </p:spPr>
        <p:txBody>
          <a:bodyPr wrap="square">
            <a:spAutoFit/>
          </a:bodyPr>
          <a:lstStyle/>
          <a:p>
            <a:r>
              <a:rPr lang="ru-RU" dirty="0" smtClean="0"/>
              <a:t> Слава о подвигах Тесея разнеслась по всей Греции. Жители </a:t>
            </a:r>
            <a:r>
              <a:rPr lang="ru-RU" dirty="0" err="1" smtClean="0"/>
              <a:t>Кром-миона</a:t>
            </a:r>
            <a:r>
              <a:rPr lang="ru-RU" dirty="0" smtClean="0"/>
              <a:t> горячо умоляли Тесея избавить их от свирепой свиньи, опустошавшей окрестности города и уничтожавшей жителей. Тесей тотчас согласился им помочь. Он отправился на поиски свиньи и стал внимательно разглядывать вытоптанный ею луг невдалеке от города. Но свинья заметила его раньше. С пеной, стекающей из пасти, и с покрасневшими от ярости глазами помчалась она на Тесея. Спокойно Тесей достал из ножен отцовский меч и направил его прямо на свинью, а та, ослепленная яростью, бросилась на Тесея, и огромный меч пронзил ее. Как скала, свалилось огромное чудовище посреди луга, а от хлынувшей из него крови образовалось целое озеро. Жители города со слезами радости на глазах благодарили Тесея, избавившего их от нападений свиньи. Еще дальше разнеслась слава Тесея.</a:t>
            </a:r>
          </a:p>
          <a:p>
            <a:r>
              <a:rPr lang="ru-RU" dirty="0" smtClean="0"/>
              <a:t>   А герой продолжал свой путь в Афины. Ему нужно было пройти мимо отвесных скал, круто обрывавшихся к морю. Это было не так уж трудно, но на высокой скале жил жестокий разбойник </a:t>
            </a:r>
            <a:r>
              <a:rPr lang="ru-RU" dirty="0" err="1" smtClean="0"/>
              <a:t>Скирон</a:t>
            </a:r>
            <a:r>
              <a:rPr lang="ru-RU" dirty="0" smtClean="0"/>
              <a:t>, который заставлял каждого, кто проходил мимо, мыть ему ноги. Как только путник наклонялся, чтобы вымыть ноги </a:t>
            </a:r>
            <a:r>
              <a:rPr lang="ru-RU" dirty="0" err="1" smtClean="0"/>
              <a:t>Скирону</a:t>
            </a:r>
            <a:r>
              <a:rPr lang="ru-RU" dirty="0" smtClean="0"/>
              <a:t>, тот сильным толчком ноги сбрасывал его со скалы, в пропасть, и несчастный падал в бурное море. А там жертву ожидала огромная черепаха, пожиравшая разбившегося путника.</a:t>
            </a:r>
            <a:endParaRPr lang="ru-RU" dirty="0"/>
          </a:p>
        </p:txBody>
      </p:sp>
    </p:spTree>
  </p:cSld>
  <p:clrMapOvr>
    <a:masterClrMapping/>
  </p:clrMapOvr>
  <p:transition>
    <p:pull dir="ld"/>
  </p:transition>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71374" y="394692"/>
            <a:ext cx="9072626" cy="6463308"/>
          </a:xfrm>
          <a:prstGeom prst="rect">
            <a:avLst/>
          </a:prstGeom>
        </p:spPr>
        <p:txBody>
          <a:bodyPr wrap="square">
            <a:spAutoFit/>
          </a:bodyPr>
          <a:lstStyle/>
          <a:p>
            <a:r>
              <a:rPr lang="ru-RU" dirty="0" smtClean="0"/>
              <a:t> </a:t>
            </a:r>
            <a:r>
              <a:rPr lang="ru-RU" dirty="0" err="1" smtClean="0"/>
              <a:t>Скирон</a:t>
            </a:r>
            <a:r>
              <a:rPr lang="ru-RU" dirty="0" smtClean="0"/>
              <a:t> заставил и Тесея мыть ему ноги. Тесей послушно наклонился, но тут же схватил разбойника за ноги и сбросил его вниз, а там уж чудовищная черепаха сделала свое жестокое дело.</a:t>
            </a:r>
          </a:p>
          <a:p>
            <a:r>
              <a:rPr lang="ru-RU" dirty="0" smtClean="0"/>
              <a:t>   Много еще подвигов совершил Тесей, прежде чем добрался до Афин. По всей Греции уже ходила молва о великом и бесстрашном герое. В Афинах он представился царю Эгею не как сын, а как чужеземец, ищущий защиты. Следуя священным законам гостеприимства, царь Эгей принял его в своем дворце, так и не узнав в нем сына. Но его жена, волшебница Медея, поняла, кто такой Тесей, и, опасаясь потерять свою власть, решила погубить юношу. Притворившись, что она исполняет волю Зевса - покровителя путников, Медея устроила пышный пир в честь гостя-чужеземца, но поставила перед ним кубок с отравленным вином. С одной стороны Тесея села Медея, а с другой - Эгей. Во время пира Тесей снял оружие, и Эгей тотчас узнал свой меч. Глянул он на сандалии гостя и узнал в них свои сандалии. Тогда, прослезившись от радости, он встал, обнял гостя и объявил всем, что это его сын, посланный ему богами, и ему суждено стать самым прославленным героем Афин. Один из гостей раскрыл Эгею зловещий план Медеи, которая собиралась отравить Тесея. Эгей выплеснул отравленное вино из кубка, а Медею выгнал из своего дворца, и она со своим сыном бежала в Мидию.</a:t>
            </a:r>
          </a:p>
          <a:p>
            <a:r>
              <a:rPr lang="ru-RU" dirty="0" smtClean="0"/>
              <a:t>   Радостная весть, что Тесей находится в Афинах, быстро облетела весь город. Народ устраивал торжества и игры, несколько дней продолжалось веселье. Народ надеялся, что Тесей избавит его от Критского быка, который опустошал всю Аттику, и многие люди умерли от ран, нанесенных его длинными и острыми рогами.</a:t>
            </a:r>
            <a:endParaRPr lang="ru-RU" dirty="0"/>
          </a:p>
        </p:txBody>
      </p:sp>
    </p:spTree>
  </p:cSld>
  <p:clrMapOvr>
    <a:masterClrMapping/>
  </p:clrMapOvr>
  <p:transition>
    <p:pull dir="ld"/>
  </p:transition>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00034" y="0"/>
            <a:ext cx="7858164" cy="6001643"/>
          </a:xfrm>
          <a:prstGeom prst="rect">
            <a:avLst/>
          </a:prstGeom>
        </p:spPr>
        <p:txBody>
          <a:bodyPr wrap="square">
            <a:spAutoFit/>
          </a:bodyPr>
          <a:lstStyle/>
          <a:p>
            <a:r>
              <a:rPr lang="ru-RU" sz="1600" dirty="0" smtClean="0"/>
              <a:t> Отправился Тесей в Марафон, где буйствовал этот бык.  Едва он появился там, как бык с яростью бросился на героя. Тесей схватил его за рога и так закрутил ему шею, что бык, обессиленный, упал на землю. Тесей связал его тяжелыми железными цепями и привел в Афины, где принес в жертву богу Аполлону (см. о созвездии Тельца).</a:t>
            </a:r>
          </a:p>
          <a:p>
            <a:r>
              <a:rPr lang="ru-RU" sz="1600" dirty="0" smtClean="0"/>
              <a:t>   Но жители Афин не устроили по этому поводу никаких игр и торжеств. Весь город был погружен в глубокую скорбь. Одетые в черные траурные одежды афиняне, склонив головы, проливали слезы. Приближался день, когда они должны были платить дань жестокому царю Миносу.</a:t>
            </a:r>
          </a:p>
          <a:p>
            <a:r>
              <a:rPr lang="ru-RU" sz="1600" dirty="0" smtClean="0"/>
              <a:t>   За несколько лет перед этим афиняне убили сына Миноса </a:t>
            </a:r>
            <a:r>
              <a:rPr lang="ru-RU" sz="1600" dirty="0" err="1" smtClean="0"/>
              <a:t>Андрогея</a:t>
            </a:r>
            <a:r>
              <a:rPr lang="ru-RU" sz="1600" dirty="0" smtClean="0"/>
              <a:t>. Поэтому Минос наложил на них жестокую дань - каждые девять лет афиняне должны были посылать на остров Крит семь юношей и столько же девушек. Как только они прибывали на Крит, Минос запирал их в своем знаменитом дворце-лабиринте с таким огромным количеством запутанных коридоров, что тот, кто попадал в лабиринт, уже не мог оттуда выбраться. Кроме того, в лабиринте находилось страшное чудовище Минотавр, имевшее тело человека и голову быка. Как только юноши и девушки появлялись в лабиринте. Минотавр набрасывался на них, безжалостно разрывал на куски и пожирал.</a:t>
            </a:r>
          </a:p>
          <a:p>
            <a:r>
              <a:rPr lang="ru-RU" sz="1600" dirty="0" smtClean="0"/>
              <a:t>   Пришел день, когда афинские юноши и девушки должны были в очередной раз отправиться на остров Крит. Они уже стояли на корабле с черными парусами, когда Тесей приблизился к берегу моря. Печальное зрелище проливающих слезы, погруженных в горе людей наполнило сердце героя болью. И Тесей решил отправиться вместе с ними на Крит и, убив Минотавра, навсегда избавить Афины от этой жестокой дани.</a:t>
            </a:r>
            <a:endParaRPr lang="ru-RU" sz="1600" dirty="0"/>
          </a:p>
        </p:txBody>
      </p:sp>
    </p:spTree>
  </p:cSld>
  <p:clrMapOvr>
    <a:masterClrMapping/>
  </p:clrMapOvr>
  <p:transition>
    <p:pull dir="ld"/>
  </p:transition>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42910" y="214290"/>
            <a:ext cx="7643850" cy="5909310"/>
          </a:xfrm>
          <a:prstGeom prst="rect">
            <a:avLst/>
          </a:prstGeom>
        </p:spPr>
        <p:txBody>
          <a:bodyPr wrap="square">
            <a:spAutoFit/>
          </a:bodyPr>
          <a:lstStyle/>
          <a:p>
            <a:r>
              <a:rPr lang="ru-RU" dirty="0" smtClean="0"/>
              <a:t> Не хотел царь Эгей отпускать сына на Крит, где Минотавр мог и его разорвать на части, но Тесей настойчиво упрашивал его. "Я должен уничтожить Минотавра или погибнуть. Не могу я спокойно видеть это страшное несчастье афинян и не хочу, чтобы оно повторялось в будущем",- говорил он.</a:t>
            </a:r>
          </a:p>
          <a:p>
            <a:r>
              <a:rPr lang="ru-RU" dirty="0" smtClean="0"/>
              <a:t>   Согласился царь Эгей. Тесей принес жертву богу Аполлону и, призвав на помощь богиню Афродиту, принес и ей в жертву упитанного барана.</a:t>
            </a:r>
          </a:p>
          <a:p>
            <a:r>
              <a:rPr lang="ru-RU" dirty="0" smtClean="0"/>
              <a:t>   Отправился Тесей на Крит на черном корабле с черными парусами. Несколько дней плыли они, и непрестанно оплакивали юноши и девушки свою участь. Вот, наконец, прибыли они на Крит. Вместе с обреченными юношами и девушками пошел к Миносу и Тесей. Минос был очень доволен, что афиняне исправно платят ему эту дань, но весьма удивился, когда узнал, что Тесей добровольно хочет пойти в лабиринт к Минотавру. Не подозревая о намерениях Тесея, Минос согласился на это. В этот момент в покой вошла прекрасная дочь царя Миноса Ариадна. На голове ее был роскошный венок из цветов, украшенный жемчугом и драгоценными камнями. Покровительница Тесея богиня Афродита вызвала в сердце Ариадны страстную любовь к Тесею. Ариадна дала понять Тесею, чтобы он обождал ее у входа в лабиринт, перед тем как входить туда.</a:t>
            </a:r>
            <a:endParaRPr lang="ru-RU" dirty="0"/>
          </a:p>
        </p:txBody>
      </p:sp>
    </p:spTree>
  </p:cSld>
  <p:clrMapOvr>
    <a:masterClrMapping/>
  </p:clrMapOvr>
  <p:transition>
    <p:pull dir="ld"/>
  </p:transition>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714348" y="0"/>
            <a:ext cx="7358098" cy="6740307"/>
          </a:xfrm>
          <a:prstGeom prst="rect">
            <a:avLst/>
          </a:prstGeom>
        </p:spPr>
        <p:txBody>
          <a:bodyPr wrap="square">
            <a:spAutoFit/>
          </a:bodyPr>
          <a:lstStyle/>
          <a:p>
            <a:r>
              <a:rPr lang="ru-RU" dirty="0" smtClean="0"/>
              <a:t> Повел Тесей разбитых горем и отчаянием юношей и девушек к лабиринту. У входа его ждала Ариадна, которая тайком от отца дала Тесею огромный острый меч и клубок крепких льняных ниток. Она ничего не сказала герою, но ее глаза ясно дали ему понять, что она желает ему успеха в борьбе с Минотавром и будет ждать его возвращения, потому что не может жить без него.</a:t>
            </a:r>
          </a:p>
          <a:p>
            <a:r>
              <a:rPr lang="ru-RU" dirty="0" smtClean="0"/>
              <a:t>   Тесей привязал конец нити у входа в лабиринт и вошел в него. За ним, полные страха и муки, шли юноши и девушки. Когда они прошли немного, Тесей приказал им остановиться и подождать его, а сам пустился в путь по запутанным коридорам, разматывая по дороге клубок так, что нить была как бы тропинкой обратно. Долго плутал Тесей по лабиринту, пока, наконец, не дошел до логова Минотавра. С диким ревом набросилось чудовище на Тесея, чтобы пронзить его длинными и острыми рогами. Но герой встретил быка острым мечом и вонзил меч в его голову. Раненый Минотавр отскочил, чтобы броситься на Тесея с еще большей яростью, но Тесей снова ударил его мечом, и это повторялось несколько раз. И каждый раз Минотавр получал все более страшные раны. Наконец, Минотавр потерял последние силы, и когда он, уже изнемогая, в последний раз бросился на Тесея, тот схватил его за рога и так скрутил ему шею, что чудовище заревело от боли, и лабиринт потрясли звуки его рева. Одним ударом меча Тесей пронзил Минотавра, и он упал мертвым, как огромная скала.</a:t>
            </a:r>
            <a:endParaRPr lang="ru-RU" dirty="0"/>
          </a:p>
        </p:txBody>
      </p:sp>
    </p:spTree>
  </p:cSld>
  <p:clrMapOvr>
    <a:masterClrMapping/>
  </p:clrMapOvr>
  <p:transition>
    <p:pull dir="ld"/>
  </p:transition>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71488" y="0"/>
            <a:ext cx="8572512" cy="6463308"/>
          </a:xfrm>
          <a:prstGeom prst="rect">
            <a:avLst/>
          </a:prstGeom>
        </p:spPr>
        <p:txBody>
          <a:bodyPr wrap="square">
            <a:spAutoFit/>
          </a:bodyPr>
          <a:lstStyle/>
          <a:p>
            <a:r>
              <a:rPr lang="ru-RU" dirty="0" smtClean="0"/>
              <a:t>Передохнул Тесей после тяжелой борьбы с Минотавром и с помощью нити пошел обратно к выходу из лабиринта. Тесей добрался до дрожащих от страха афинских юношей и девушек и рассказал им, что убил Минотавра, а потом вывел их из лабиринта. У выхода его ожидала Ариадна. Молодые люди обрадовались своему спасению и начали танцевать... Но нельзя было терять времени, каждую минуту Минос мог узнать, что Минотавр убит, и обрушить свой гнев на Тесея. Поэтому Тесей быстро снарядил свой корабль, погрузил на него спасенных и сам вместе с Ариадной поднялся на корабль. А перед этим, чтобы не было </a:t>
            </a:r>
            <a:r>
              <a:rPr lang="ru-RU" dirty="0" err="1" smtClean="0"/>
              <a:t>погони,он</a:t>
            </a:r>
            <a:r>
              <a:rPr lang="ru-RU" dirty="0" smtClean="0"/>
              <a:t> прорубил днища у всех кораблей Миноса. Покровитель морских путешествий бог Аполлон и отец Тесея бог Посейдон послали им попутный ветер, и корабль стрелой понесся по тихим волнам безбрежного моря. Несказанно счастливой чувствовала себя Ариадна со своим любимым. Незаметно достигли они острова </a:t>
            </a:r>
            <a:r>
              <a:rPr lang="ru-RU" dirty="0" err="1" smtClean="0"/>
              <a:t>Наксос</a:t>
            </a:r>
            <a:r>
              <a:rPr lang="ru-RU" dirty="0" smtClean="0"/>
              <a:t>. Тесей решил остановиться на этом скалистом острове, чтобы его спутники отдохнули.</a:t>
            </a:r>
          </a:p>
          <a:p>
            <a:r>
              <a:rPr lang="ru-RU" dirty="0" smtClean="0"/>
              <a:t>   Поев, Тесей и Ариадна заснули у подножия холма, на который щедро изливал свои лучи Гелиос. Во сне Тесею явился бог вина и веселья Дионис и строго сказал ему: "Тесей, ты увозишь Ариадну, но всемогущий Зевс, которому она приходится внучкой, назначил ее мне в жены. Уезжай тотчас без нее, если ты не хочешь, чтобы на тебя обрушился гнев великого Зевса".</a:t>
            </a:r>
          </a:p>
          <a:p>
            <a:r>
              <a:rPr lang="ru-RU" dirty="0" smtClean="0"/>
              <a:t>   Вздрогнул Тесей и проснулся. Посмотрел он на Ариадну, которая спокойно спала рядом, глаза его наполнились слезами, но не мог он не исполнить желание бога Диониса. Разбудил он своих спутников, поднялись они тихонько на корабль и отплыли.</a:t>
            </a:r>
            <a:endParaRPr lang="ru-RU" dirty="0"/>
          </a:p>
        </p:txBody>
      </p:sp>
    </p:spTree>
  </p:cSld>
  <p:clrMapOvr>
    <a:masterClrMapping/>
  </p:clrMapOvr>
  <p:transition>
    <p:pull dir="ld"/>
  </p:transition>
</p:sld>
</file>

<file path=ppt/theme/theme1.xml><?xml version="1.0" encoding="utf-8"?>
<a:theme xmlns:a="http://schemas.openxmlformats.org/drawingml/2006/main" name="Техническая">
  <a:themeElements>
    <a:clrScheme name="Техническая">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Техническая">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Техническая">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Technic</Template>
  <TotalTime>198</TotalTime>
  <Words>20934</Words>
  <Application>Microsoft Office PowerPoint</Application>
  <PresentationFormat>Экран (4:3)</PresentationFormat>
  <Paragraphs>418</Paragraphs>
  <Slides>134</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134</vt:i4>
      </vt:variant>
    </vt:vector>
  </HeadingPairs>
  <TitlesOfParts>
    <vt:vector size="135" baseType="lpstr">
      <vt:lpstr>Техническая</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lpstr>Слайд 25</vt:lpstr>
      <vt:lpstr>Слайд 26</vt:lpstr>
      <vt:lpstr>Слайд 27</vt:lpstr>
      <vt:lpstr>Слайд 28</vt:lpstr>
      <vt:lpstr>Слайд 29</vt:lpstr>
      <vt:lpstr>Слайд 30</vt:lpstr>
      <vt:lpstr>Слайд 31</vt:lpstr>
      <vt:lpstr>Слайд 32</vt:lpstr>
      <vt:lpstr>Слайд 33</vt:lpstr>
      <vt:lpstr>Слайд 34</vt:lpstr>
      <vt:lpstr>Слайд 35</vt:lpstr>
      <vt:lpstr>Слайд 36</vt:lpstr>
      <vt:lpstr>Слайд 37</vt:lpstr>
      <vt:lpstr>Слайд 38</vt:lpstr>
      <vt:lpstr>Слайд 39</vt:lpstr>
      <vt:lpstr>Слайд 40</vt:lpstr>
      <vt:lpstr>Слайд 41</vt:lpstr>
      <vt:lpstr>Слайд 42</vt:lpstr>
      <vt:lpstr>Слайд 43</vt:lpstr>
      <vt:lpstr>Слайд 44</vt:lpstr>
      <vt:lpstr>Слайд 45</vt:lpstr>
      <vt:lpstr>Слайд 46</vt:lpstr>
      <vt:lpstr>Слайд 47</vt:lpstr>
      <vt:lpstr>Слайд 48</vt:lpstr>
      <vt:lpstr>Слайд 49</vt:lpstr>
      <vt:lpstr>Слайд 50</vt:lpstr>
      <vt:lpstr>Слайд 51</vt:lpstr>
      <vt:lpstr>Слайд 52</vt:lpstr>
      <vt:lpstr>Слайд 53</vt:lpstr>
      <vt:lpstr>Слайд 54</vt:lpstr>
      <vt:lpstr>Слайд 55</vt:lpstr>
      <vt:lpstr>Слайд 56</vt:lpstr>
      <vt:lpstr>Слайд 57</vt:lpstr>
      <vt:lpstr>Слайд 58</vt:lpstr>
      <vt:lpstr>Слайд 59</vt:lpstr>
      <vt:lpstr>Слайд 60</vt:lpstr>
      <vt:lpstr>Слайд 61</vt:lpstr>
      <vt:lpstr>Слайд 62</vt:lpstr>
      <vt:lpstr>Слайд 63</vt:lpstr>
      <vt:lpstr>Слайд 64</vt:lpstr>
      <vt:lpstr>Слайд 65</vt:lpstr>
      <vt:lpstr>Слайд 66</vt:lpstr>
      <vt:lpstr>Слайд 67</vt:lpstr>
      <vt:lpstr>Слайд 68</vt:lpstr>
      <vt:lpstr>Слайд 69</vt:lpstr>
      <vt:lpstr>Слайд 70</vt:lpstr>
      <vt:lpstr>Слайд 71</vt:lpstr>
      <vt:lpstr>Слайд 72</vt:lpstr>
      <vt:lpstr>Слайд 73</vt:lpstr>
      <vt:lpstr>Слайд 74</vt:lpstr>
      <vt:lpstr>Слайд 75</vt:lpstr>
      <vt:lpstr>Слайд 76</vt:lpstr>
      <vt:lpstr>Слайд 77</vt:lpstr>
      <vt:lpstr>Слайд 78</vt:lpstr>
      <vt:lpstr>Слайд 79</vt:lpstr>
      <vt:lpstr>Слайд 80</vt:lpstr>
      <vt:lpstr>Слайд 81</vt:lpstr>
      <vt:lpstr>Слайд 82</vt:lpstr>
      <vt:lpstr>Слайд 83</vt:lpstr>
      <vt:lpstr>Слайд 84</vt:lpstr>
      <vt:lpstr>Слайд 85</vt:lpstr>
      <vt:lpstr>Слайд 86</vt:lpstr>
      <vt:lpstr>Слайд 87</vt:lpstr>
      <vt:lpstr>Слайд 88</vt:lpstr>
      <vt:lpstr>Слайд 89</vt:lpstr>
      <vt:lpstr>Слайд 90</vt:lpstr>
      <vt:lpstr>Слайд 91</vt:lpstr>
      <vt:lpstr>Слайд 92</vt:lpstr>
      <vt:lpstr>Слайд 93</vt:lpstr>
      <vt:lpstr>Слайд 94</vt:lpstr>
      <vt:lpstr>Слайд 95</vt:lpstr>
      <vt:lpstr>Слайд 96</vt:lpstr>
      <vt:lpstr>Слайд 97</vt:lpstr>
      <vt:lpstr>Слайд 98</vt:lpstr>
      <vt:lpstr>Слайд 99</vt:lpstr>
      <vt:lpstr>Слайд 100</vt:lpstr>
      <vt:lpstr>Слайд 101</vt:lpstr>
      <vt:lpstr>Слайд 102</vt:lpstr>
      <vt:lpstr>Слайд 103</vt:lpstr>
      <vt:lpstr>Слайд 104</vt:lpstr>
      <vt:lpstr>Слайд 105</vt:lpstr>
      <vt:lpstr>Слайд 106</vt:lpstr>
      <vt:lpstr>Слайд 107</vt:lpstr>
      <vt:lpstr>Слайд 108</vt:lpstr>
      <vt:lpstr>Слайд 109</vt:lpstr>
      <vt:lpstr>Слайд 110</vt:lpstr>
      <vt:lpstr>Слайд 111</vt:lpstr>
      <vt:lpstr>Слайд 112</vt:lpstr>
      <vt:lpstr>Слайд 113</vt:lpstr>
      <vt:lpstr>Слайд 114</vt:lpstr>
      <vt:lpstr>Слайд 115</vt:lpstr>
      <vt:lpstr>Слайд 116</vt:lpstr>
      <vt:lpstr>Слайд 117</vt:lpstr>
      <vt:lpstr>Слайд 118</vt:lpstr>
      <vt:lpstr>Слайд 119</vt:lpstr>
      <vt:lpstr>Слайд 120</vt:lpstr>
      <vt:lpstr>Слайд 121</vt:lpstr>
      <vt:lpstr>Слайд 122</vt:lpstr>
      <vt:lpstr>Слайд 123</vt:lpstr>
      <vt:lpstr>Слайд 124</vt:lpstr>
      <vt:lpstr>Слайд 125</vt:lpstr>
      <vt:lpstr>Слайд 126</vt:lpstr>
      <vt:lpstr>Слайд 127</vt:lpstr>
      <vt:lpstr>Слайд 128</vt:lpstr>
      <vt:lpstr>Слайд 129</vt:lpstr>
      <vt:lpstr>Слайд 130</vt:lpstr>
      <vt:lpstr>Слайд 131</vt:lpstr>
      <vt:lpstr>Слайд 132</vt:lpstr>
      <vt:lpstr>Слайд 133</vt:lpstr>
      <vt:lpstr>Слайд 134</vt:lpstr>
    </vt:vector>
  </TitlesOfParts>
  <Company>Krokoz™</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Admin</dc:creator>
  <cp:lastModifiedBy>Максименко Анатолий</cp:lastModifiedBy>
  <cp:revision>27</cp:revision>
  <dcterms:created xsi:type="dcterms:W3CDTF">2010-09-12T13:03:19Z</dcterms:created>
  <dcterms:modified xsi:type="dcterms:W3CDTF">2011-01-07T14:52:17Z</dcterms:modified>
</cp:coreProperties>
</file>