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8215A84-310A-49F6-AD1F-2E1AD0FCD693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75578C-9A0D-4802-B2C5-A55FFD4C4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dic.nsf/es/6135/&#1040;&#1057;&#1058;&#1045;&#1056;&#1054;&#1048;&#1044;&#1067;" TargetMode="External"/><Relationship Id="rId3" Type="http://schemas.openxmlformats.org/officeDocument/2006/relationships/hyperlink" Target="http://dic.academic.ru/dic.nsf/es/33287/&#1052;&#1040;&#1051;&#1067;&#1045;" TargetMode="External"/><Relationship Id="rId7" Type="http://schemas.openxmlformats.org/officeDocument/2006/relationships/hyperlink" Target="http://dic.academic.ru/dic.nsf/es/78380/&#1050;&#1042;&#1040;&#1054;&#1040;&#1056;" TargetMode="External"/><Relationship Id="rId12" Type="http://schemas.openxmlformats.org/officeDocument/2006/relationships/hyperlink" Target="http://dic.academic.ru/dic.nsf/es/85699/&#1055;&#1051;&#1059;&#1058;&#1054;&#1053;" TargetMode="External"/><Relationship Id="rId2" Type="http://schemas.openxmlformats.org/officeDocument/2006/relationships/hyperlink" Target="http://dic.academic.ru/dic.nsf/es/39030/&#1053;&#1045;&#1041;&#1045;&#1057;&#1053;&#1067;&#1045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dic.nsf/es/84585/&#1054;&#1056;&#1050;&#1059;&#1057;" TargetMode="External"/><Relationship Id="rId11" Type="http://schemas.openxmlformats.org/officeDocument/2006/relationships/hyperlink" Target="http://dic.academic.ru/dic.nsf/es/92436/&#1062;&#1045;&#1056;&#1045;&#1056;&#1040;" TargetMode="External"/><Relationship Id="rId5" Type="http://schemas.openxmlformats.org/officeDocument/2006/relationships/hyperlink" Target="http://dic.academic.ru/dic.nsf/es/88114/&#1057;&#1045;&#1044;&#1053;&#1040;" TargetMode="External"/><Relationship Id="rId10" Type="http://schemas.openxmlformats.org/officeDocument/2006/relationships/hyperlink" Target="http://dic.academic.ru/dic.nsf/es/73254/&#1043;&#1040;&#1053;&#1048;&#1052;&#1045;&#1044;" TargetMode="External"/><Relationship Id="rId4" Type="http://schemas.openxmlformats.org/officeDocument/2006/relationships/hyperlink" Target="http://dic.academic.ru/dic.nsf/es/79026/&#1050;&#1054;&#1049;&#1055;&#1045;&#1056;&#1040;" TargetMode="External"/><Relationship Id="rId9" Type="http://schemas.openxmlformats.org/officeDocument/2006/relationships/hyperlink" Target="http://dic.academic.ru/dic.nsf/es/78475/&#1050;&#1045;&#1053;&#1058;&#1040;&#1042;&#1056;&#1067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es/91874/&#1061;&#1040;&#1056;&#1054;&#1053;" TargetMode="External"/><Relationship Id="rId2" Type="http://schemas.openxmlformats.org/officeDocument/2006/relationships/hyperlink" Target="http://dic.academic.ru/dic.nsf/es/82442/&#1052;&#1045;&#1056;&#1050;&#1059;&#1056;&#1048;&#1049;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ic.academic.ru/dic.nsf/es/83689/&#1053;&#1045;&#1055;&#1058;&#1059;&#1053;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071546"/>
            <a:ext cx="6172200" cy="185738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     КАРЛИКОВЫЕ      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                ПЛАНЕТЫ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Алена\Music\Про любовь!\Pictures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5" y="2928934"/>
            <a:ext cx="4500594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467600" cy="6500834"/>
          </a:xfrm>
        </p:spPr>
        <p:txBody>
          <a:bodyPr>
            <a:normAutofit/>
          </a:bodyPr>
          <a:lstStyle/>
          <a:p>
            <a:r>
              <a:rPr lang="ru-RU" dirty="0" smtClean="0"/>
              <a:t>С 2008 года ситуация с Церерой какая-то неясная: Карликовая планета Церера не может быть </a:t>
            </a:r>
            <a:r>
              <a:rPr lang="ru-RU" dirty="0" err="1" smtClean="0"/>
              <a:t>плутоидом</a:t>
            </a:r>
            <a:r>
              <a:rPr lang="ru-RU" dirty="0" smtClean="0"/>
              <a:t>, так как находится в поясе астероидов между Марсом и Юпитером. Но в настоящее время отдельной категории для </a:t>
            </a:r>
            <a:r>
              <a:rPr lang="ru-RU" dirty="0" err="1" smtClean="0"/>
              <a:t>Церера-подобных</a:t>
            </a:r>
            <a:r>
              <a:rPr lang="ru-RU" dirty="0" smtClean="0"/>
              <a:t> карликовых планет еще не предложено.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 descr="C:\Users\Алена\Music\Про любовь!\Pictures\untitle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3" y="3000372"/>
            <a:ext cx="5000660" cy="385762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654164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</a:t>
            </a:r>
            <a:r>
              <a:rPr lang="ru-RU" sz="2800" dirty="0" smtClean="0"/>
              <a:t> Орбиты двух </a:t>
            </a:r>
            <a:br>
              <a:rPr lang="ru-RU" sz="2800" dirty="0" smtClean="0"/>
            </a:br>
            <a:r>
              <a:rPr lang="ru-RU" sz="2800" dirty="0" smtClean="0"/>
              <a:t>                                        карликовых планет</a:t>
            </a:r>
            <a:br>
              <a:rPr lang="ru-RU" sz="2800" dirty="0" smtClean="0"/>
            </a:br>
            <a:r>
              <a:rPr lang="ru-RU" sz="2800" dirty="0" smtClean="0"/>
              <a:t>                                         Плутон и </a:t>
            </a:r>
            <a:r>
              <a:rPr lang="ru-RU" sz="2800" dirty="0" err="1" smtClean="0"/>
              <a:t>Эрис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7467600" cy="3330704"/>
          </a:xfrm>
        </p:spPr>
        <p:txBody>
          <a:bodyPr/>
          <a:lstStyle/>
          <a:p>
            <a:r>
              <a:rPr lang="ru-RU" dirty="0" smtClean="0"/>
              <a:t>Орбита </a:t>
            </a:r>
            <a:r>
              <a:rPr lang="ru-RU" dirty="0" err="1" smtClean="0"/>
              <a:t>Эрис</a:t>
            </a:r>
            <a:endParaRPr lang="ru-RU" dirty="0"/>
          </a:p>
        </p:txBody>
      </p:sp>
      <p:pic>
        <p:nvPicPr>
          <p:cNvPr id="22530" name="Picture 2" descr="C:\Users\Алена\Music\Про любовь!\Pictures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662" y="285728"/>
            <a:ext cx="3827461" cy="2714643"/>
          </a:xfrm>
          <a:prstGeom prst="rect">
            <a:avLst/>
          </a:prstGeom>
          <a:noFill/>
        </p:spPr>
      </p:pic>
      <p:pic>
        <p:nvPicPr>
          <p:cNvPr id="22531" name="Picture 3" descr="C:\Users\Алена\Music\Про любовь!\Pictures\untiж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143248"/>
            <a:ext cx="5000660" cy="3714752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800" u="sng" dirty="0" err="1" smtClean="0">
                <a:solidFill>
                  <a:srgbClr val="00B0F0"/>
                </a:solidFill>
              </a:rPr>
              <a:t>Выполнила-Шрамко</a:t>
            </a:r>
            <a:endParaRPr lang="ru-RU" sz="4800" u="sng" dirty="0" smtClean="0">
              <a:solidFill>
                <a:srgbClr val="00B0F0"/>
              </a:solidFill>
            </a:endParaRPr>
          </a:p>
          <a:p>
            <a:r>
              <a:rPr lang="ru-RU" sz="4800" u="sng" dirty="0" smtClean="0">
                <a:solidFill>
                  <a:srgbClr val="00B0F0"/>
                </a:solidFill>
              </a:rPr>
              <a:t>                       Надежда</a:t>
            </a:r>
          </a:p>
          <a:p>
            <a:endParaRPr lang="ru-RU" sz="4800" u="sng" dirty="0" smtClean="0">
              <a:solidFill>
                <a:srgbClr val="00B0F0"/>
              </a:solidFill>
            </a:endParaRPr>
          </a:p>
          <a:p>
            <a:endParaRPr lang="ru-RU" sz="4800" u="sng" dirty="0" smtClean="0">
              <a:solidFill>
                <a:srgbClr val="00B0F0"/>
              </a:solidFill>
            </a:endParaRPr>
          </a:p>
          <a:p>
            <a:endParaRPr lang="ru-RU" sz="4800" u="sng" dirty="0" smtClean="0">
              <a:solidFill>
                <a:srgbClr val="00B0F0"/>
              </a:solidFill>
            </a:endParaRPr>
          </a:p>
          <a:p>
            <a:r>
              <a:rPr lang="ru-RU" sz="4800" u="sng" dirty="0" smtClean="0">
                <a:solidFill>
                  <a:srgbClr val="00B0F0"/>
                </a:solidFill>
              </a:rPr>
              <a:t>                   28.12.2010г</a:t>
            </a:r>
            <a:endParaRPr lang="ru-RU" sz="4800" u="sng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КАРЛИКОВЫЕ ПЛАНЕТЫ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7467600" cy="592933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ПЛАНЕТЫ КА́РЛИКОВЫЕ ПЛАНЕ́ТЫ, небесные тела (</a:t>
            </a:r>
            <a:r>
              <a:rPr lang="ru-RU" i="1" dirty="0" smtClean="0"/>
              <a:t>см.</a:t>
            </a:r>
            <a:r>
              <a:rPr lang="ru-RU" dirty="0" smtClean="0"/>
              <a:t> </a:t>
            </a:r>
            <a:r>
              <a:rPr lang="ru-RU" dirty="0" smtClean="0">
                <a:hlinkClick r:id="rId2"/>
              </a:rPr>
              <a:t>НЕБЕСНЫЕ ТЕЛА</a:t>
            </a:r>
            <a:r>
              <a:rPr lang="ru-RU" dirty="0" smtClean="0"/>
              <a:t>), удовлетворяющие следующим условиям: </a:t>
            </a:r>
            <a:br>
              <a:rPr lang="ru-RU" dirty="0" smtClean="0"/>
            </a:br>
            <a:r>
              <a:rPr lang="ru-RU" b="1" dirty="0" smtClean="0"/>
              <a:t>• вращаются по орбите вокруг Солнца; </a:t>
            </a:r>
            <a:br>
              <a:rPr lang="ru-RU" b="1" dirty="0" smtClean="0"/>
            </a:br>
            <a:r>
              <a:rPr lang="ru-RU" b="1" dirty="0" smtClean="0"/>
              <a:t>• имеют достаточную массу для того, чтобы под действием сил гравитации поддерживать гидростатическое равновесие и иметь округлую форму; </a:t>
            </a:r>
            <a:br>
              <a:rPr lang="ru-RU" b="1" dirty="0" smtClean="0"/>
            </a:br>
            <a:r>
              <a:rPr lang="ru-RU" b="1" dirty="0" smtClean="0"/>
              <a:t>• не доминируют на своей орбите (не могут расчистить пространство от других объектов); </a:t>
            </a:r>
            <a:br>
              <a:rPr lang="ru-RU" b="1" dirty="0" smtClean="0"/>
            </a:br>
            <a:r>
              <a:rPr lang="ru-RU" b="1" dirty="0" smtClean="0"/>
              <a:t>• не являются спутниками. </a:t>
            </a:r>
            <a:br>
              <a:rPr lang="ru-RU" b="1" dirty="0" smtClean="0"/>
            </a:br>
            <a:r>
              <a:rPr lang="ru-RU" b="1" dirty="0" smtClean="0"/>
              <a:t>Первое условие говорит о том, что вне Солнечной системы понятие карликовых планет не будет применяться, даже если там будут обнаружены похожие объекты. Второе условие отличает карликовые планеты от малых планет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3"/>
              </a:rPr>
              <a:t>МАЛЫЕ ПЛАНЕТЫ</a:t>
            </a:r>
            <a:r>
              <a:rPr lang="ru-RU" b="1" dirty="0" smtClean="0"/>
              <a:t>), которые являются бесформенными глыбами. Многие малые планеты (в основном объекты пояса </a:t>
            </a:r>
            <a:r>
              <a:rPr lang="ru-RU" b="1" dirty="0" err="1" smtClean="0"/>
              <a:t>Койпера</a:t>
            </a:r>
            <a:r>
              <a:rPr lang="ru-RU" b="1" dirty="0" smtClean="0"/>
              <a:t>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4"/>
              </a:rPr>
              <a:t>КОЙПЕРА ПОЯС</a:t>
            </a:r>
            <a:r>
              <a:rPr lang="ru-RU" b="1" dirty="0" smtClean="0"/>
              <a:t>)) являются кандидатами на статус карликовой планеты, но большое расстояние до них не позволяет точно узнать их форму, поэтому второе условие для них пока что не выполняется. К таким малым планетам относятся </a:t>
            </a:r>
            <a:r>
              <a:rPr lang="ru-RU" b="1" dirty="0" err="1" smtClean="0"/>
              <a:t>Седна</a:t>
            </a:r>
            <a:r>
              <a:rPr lang="ru-RU" b="1" dirty="0" smtClean="0"/>
              <a:t>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5"/>
              </a:rPr>
              <a:t>СЕДНА</a:t>
            </a:r>
            <a:r>
              <a:rPr lang="ru-RU" b="1" dirty="0" smtClean="0"/>
              <a:t>) (размеры около 1700 км), пока безымянный 2003 EL61 (1650 км), </a:t>
            </a:r>
            <a:r>
              <a:rPr lang="ru-RU" b="1" dirty="0" err="1" smtClean="0"/>
              <a:t>Оркус</a:t>
            </a:r>
            <a:r>
              <a:rPr lang="ru-RU" b="1" dirty="0" smtClean="0"/>
              <a:t>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6"/>
              </a:rPr>
              <a:t>ОРКУС</a:t>
            </a:r>
            <a:r>
              <a:rPr lang="ru-RU" b="1" dirty="0" smtClean="0"/>
              <a:t>) (1526 км), 2005 FY9 (1500 км), </a:t>
            </a:r>
            <a:r>
              <a:rPr lang="ru-RU" b="1" dirty="0" err="1" smtClean="0"/>
              <a:t>Кваоар</a:t>
            </a:r>
            <a:r>
              <a:rPr lang="ru-RU" b="1" dirty="0" smtClean="0"/>
              <a:t>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7"/>
              </a:rPr>
              <a:t>КВАОАР</a:t>
            </a:r>
            <a:r>
              <a:rPr lang="ru-RU" b="1" dirty="0" smtClean="0"/>
              <a:t>) (1260 км) и другие </a:t>
            </a:r>
            <a:r>
              <a:rPr lang="ru-RU" b="1" dirty="0" err="1" smtClean="0"/>
              <a:t>койпероиды</a:t>
            </a:r>
            <a:r>
              <a:rPr lang="ru-RU" b="1" dirty="0" smtClean="0"/>
              <a:t> диаметром больше 400 км (всего около 70 кандидатов). Третье условие отличает карликовые планеты от больших планет. Таким образом, карликовые планеты по определению находятся в каком-либо поясе малых планет — астероидов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8"/>
              </a:rPr>
              <a:t>АСТЕРОИДЫ</a:t>
            </a:r>
            <a:r>
              <a:rPr lang="ru-RU" b="1" dirty="0" smtClean="0"/>
              <a:t>), Кентавров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9"/>
              </a:rPr>
              <a:t>КЕНТАВРЫ (в астрономии)</a:t>
            </a:r>
            <a:r>
              <a:rPr lang="ru-RU" b="1" dirty="0" smtClean="0"/>
              <a:t>), </a:t>
            </a:r>
            <a:r>
              <a:rPr lang="ru-RU" b="1" dirty="0" err="1" smtClean="0"/>
              <a:t>Койпера</a:t>
            </a:r>
            <a:r>
              <a:rPr lang="ru-RU" b="1" dirty="0" smtClean="0"/>
              <a:t> и др. Наконец, четвертое условие не позволяет отнести к карликовым планетам такие небесные тела, как Ганимед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10"/>
              </a:rPr>
              <a:t>ГАНИМЕД (малая планета)</a:t>
            </a:r>
            <a:r>
              <a:rPr lang="ru-RU" b="1" dirty="0" smtClean="0"/>
              <a:t>) или Титан, несмотря на их сферическую форму и большие размеры. Все четыре условия выполняют три небесных тела: Церера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11"/>
              </a:rPr>
              <a:t>ЦЕРЕРА (планета)</a:t>
            </a:r>
            <a:r>
              <a:rPr lang="ru-RU" b="1" dirty="0" smtClean="0"/>
              <a:t>), Эрида и Плутон (</a:t>
            </a:r>
            <a:r>
              <a:rPr lang="ru-RU" b="1" i="1" dirty="0" smtClean="0"/>
              <a:t>см.</a:t>
            </a:r>
            <a:r>
              <a:rPr lang="ru-RU" b="1" dirty="0" smtClean="0"/>
              <a:t> </a:t>
            </a:r>
            <a:r>
              <a:rPr lang="ru-RU" b="1" dirty="0" smtClean="0">
                <a:hlinkClick r:id="rId12"/>
              </a:rPr>
              <a:t>ПЛУТОН (планета)</a:t>
            </a:r>
            <a:r>
              <a:rPr lang="ru-RU" b="1" dirty="0" smtClean="0"/>
              <a:t>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         История термина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7467600" cy="533096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Церера стала первым открытым астероидом. Все последующие астероиды существенно отличались от нее по многим параметрам: размеры, масса, форма, строение, орбита. Но Церера была намного меньше самой маленькой планеты, Меркурия (</a:t>
            </a:r>
            <a:r>
              <a:rPr lang="ru-RU" i="1" dirty="0" smtClean="0"/>
              <a:t>см.</a:t>
            </a:r>
            <a:r>
              <a:rPr lang="ru-RU" dirty="0" smtClean="0"/>
              <a:t> </a:t>
            </a:r>
            <a:r>
              <a:rPr lang="ru-RU" dirty="0" smtClean="0">
                <a:hlinkClick r:id="rId2"/>
              </a:rPr>
              <a:t>МЕРКУРИЙ (планета)</a:t>
            </a:r>
            <a:r>
              <a:rPr lang="ru-RU" dirty="0" smtClean="0"/>
              <a:t>), поэтому статуса планеты ей не давали, однако считалось, что это уникальный объект в Солнечной системе, и необходимости в отдельном классе небесных тел не было. </a:t>
            </a:r>
            <a:br>
              <a:rPr lang="ru-RU" dirty="0" smtClean="0"/>
            </a:br>
            <a:r>
              <a:rPr lang="ru-RU" dirty="0" smtClean="0"/>
              <a:t>После открытия Плутона около полувека считалось, что он больше Меркурия, поэтому его планетарный статус тоже не подвергался сомнению. Когда был открыт Харон (</a:t>
            </a:r>
            <a:r>
              <a:rPr lang="ru-RU" i="1" dirty="0" smtClean="0"/>
              <a:t>см.</a:t>
            </a:r>
            <a:r>
              <a:rPr lang="ru-RU" dirty="0" smtClean="0"/>
              <a:t> </a:t>
            </a:r>
            <a:r>
              <a:rPr lang="ru-RU" dirty="0" smtClean="0">
                <a:hlinkClick r:id="rId3"/>
              </a:rPr>
              <a:t>ХАРОН (спутник Плутона)</a:t>
            </a:r>
            <a:r>
              <a:rPr lang="ru-RU" dirty="0" smtClean="0"/>
              <a:t>), и стало ясно, что Плутон намного меньше, чем предполагалось до этого, начались споры о его статусе. Тем не менее, официально он оставался планетой, пусть и самой маленькой, поскольку подобных ему тел за орбитой Нептуна не обнаруживалось. </a:t>
            </a:r>
            <a:br>
              <a:rPr lang="ru-RU" dirty="0" smtClean="0"/>
            </a:br>
            <a:r>
              <a:rPr lang="ru-RU" dirty="0" smtClean="0"/>
              <a:t>Ситуация изменилась, когда стали открывать объекты пояса </a:t>
            </a:r>
            <a:r>
              <a:rPr lang="ru-RU" dirty="0" err="1" smtClean="0"/>
              <a:t>Койпера</a:t>
            </a:r>
            <a:r>
              <a:rPr lang="ru-RU" dirty="0" smtClean="0"/>
              <a:t> все больших размеров. Наконец, в 2003 были открыты </a:t>
            </a:r>
            <a:r>
              <a:rPr lang="ru-RU" dirty="0" err="1" smtClean="0"/>
              <a:t>Седна</a:t>
            </a:r>
            <a:r>
              <a:rPr lang="ru-RU" dirty="0" smtClean="0"/>
              <a:t> и Эрида, которые, по результатам первых наблюдений, превосходили Плутон по размерам. Впоследствии </a:t>
            </a:r>
            <a:r>
              <a:rPr lang="ru-RU" dirty="0" err="1" smtClean="0"/>
              <a:t>Седна</a:t>
            </a:r>
            <a:r>
              <a:rPr lang="ru-RU" dirty="0" smtClean="0"/>
              <a:t> оказалась всё же меньше самой маленькой планеты, но Эрида была заведомо крупнее. Стало ясно, что за пределами орбиты Нептуна (</a:t>
            </a:r>
            <a:r>
              <a:rPr lang="ru-RU" i="1" dirty="0" smtClean="0"/>
              <a:t>см.</a:t>
            </a:r>
            <a:r>
              <a:rPr lang="ru-RU" dirty="0" smtClean="0"/>
              <a:t> </a:t>
            </a:r>
            <a:r>
              <a:rPr lang="ru-RU" dirty="0" smtClean="0">
                <a:hlinkClick r:id="rId4"/>
              </a:rPr>
              <a:t>НЕПТУН (планета)</a:t>
            </a:r>
            <a:r>
              <a:rPr lang="ru-RU" dirty="0" smtClean="0"/>
              <a:t>) может существовать большое количество объектов, подобных Плутону.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       ИССЛЕДОВАНИЯ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Пока что все три карликовых планеты изучаются с земли или при помощи околоземных телескопов. В 2015 к Церере приблизится АМС «</a:t>
            </a:r>
            <a:r>
              <a:rPr lang="ru-RU" dirty="0" err="1" smtClean="0"/>
              <a:t>Dawn</a:t>
            </a:r>
            <a:r>
              <a:rPr lang="ru-RU" dirty="0" smtClean="0"/>
              <a:t>» для исследования карликовой планеты с близкого расстояния (до 700 км). В этом же году АМС «Новые Горизонты» приблизится к Плутону до расстояния в 13 тыс. км, после чего продолжит исследования близлежащих </a:t>
            </a:r>
            <a:r>
              <a:rPr lang="ru-RU" dirty="0" err="1" smtClean="0"/>
              <a:t>койпероидов</a:t>
            </a:r>
            <a:r>
              <a:rPr lang="ru-RU" dirty="0" smtClean="0"/>
              <a:t>. Исследований Эриды с близкого расстояния не запланировано</a:t>
            </a:r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/>
              <a:t>КАРЛИКОВАЯ  ПЛАНЕТА-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– небесное тело, которое обращается вокруг </a:t>
            </a:r>
            <a:br>
              <a:rPr lang="ru-RU" dirty="0" smtClean="0"/>
            </a:br>
            <a:r>
              <a:rPr lang="ru-RU" dirty="0" smtClean="0"/>
              <a:t>Солнца.</a:t>
            </a:r>
          </a:p>
          <a:p>
            <a:r>
              <a:rPr lang="ru-RU" dirty="0" smtClean="0"/>
              <a:t>– небесное тело, которое имеет достаточную массу, для того, чтобы </a:t>
            </a:r>
            <a:r>
              <a:rPr lang="ru-RU" dirty="0" err="1" smtClean="0"/>
              <a:t>самогравитация</a:t>
            </a:r>
            <a:r>
              <a:rPr lang="ru-RU" dirty="0" smtClean="0"/>
              <a:t> превосходила твердотельные силы и тело могло принять </a:t>
            </a:r>
            <a:r>
              <a:rPr lang="ru-RU" dirty="0" err="1" smtClean="0"/>
              <a:t>гидростатически</a:t>
            </a:r>
            <a:r>
              <a:rPr lang="ru-RU" dirty="0" smtClean="0"/>
              <a:t> равновесную (близкую к сферической) форму.</a:t>
            </a:r>
          </a:p>
          <a:p>
            <a:r>
              <a:rPr lang="ru-RU" dirty="0" smtClean="0"/>
              <a:t>– небесное тело, которое не очищает окрестности своей орбиты и не является спутником (планеты).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u="sng" dirty="0" smtClean="0">
                <a:solidFill>
                  <a:srgbClr val="92D050"/>
                </a:solidFill>
              </a:rPr>
              <a:t>        ОРБИТЫ    ЦЕРЕРЫ</a:t>
            </a:r>
            <a:endParaRPr lang="ru-RU" sz="3600" i="1" u="sng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dirty="0"/>
          </a:p>
        </p:txBody>
      </p:sp>
      <p:pic>
        <p:nvPicPr>
          <p:cNvPr id="3074" name="Picture 2" descr="C:\Users\Алена\Music\Про любовь!\Pictures\untitle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6500858" cy="4929222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467600" cy="611678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 2008 года Международный Астрономический Союз принял решение теперь называть карликовые планеты типа Плутона </a:t>
            </a:r>
            <a:r>
              <a:rPr lang="ru-RU" dirty="0" err="1" smtClean="0"/>
              <a:t>плутоидами</a:t>
            </a:r>
            <a:r>
              <a:rPr lang="ru-RU" dirty="0" smtClean="0"/>
              <a:t> - </a:t>
            </a:r>
            <a:r>
              <a:rPr lang="ru-RU" i="1" dirty="0" err="1" smtClean="0"/>
              <a:t>plutoid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Плутоиды</a:t>
            </a:r>
            <a:r>
              <a:rPr lang="ru-RU" dirty="0" smtClean="0"/>
              <a:t> - небесные тела, вращающиеся вокруг Солнца на расстоянии большем, чем орбита Нептуна, и имеющие достаточную массу для того, чтобы под действием собственных сил гравитации поддерживать гидростатическое равновесие и иметь округлую форму; при этом они не доминируют на своей орбите (не могут расчистить пространство от других объектов).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7467600" cy="3473580"/>
          </a:xfrm>
        </p:spPr>
        <p:txBody>
          <a:bodyPr/>
          <a:lstStyle/>
          <a:p>
            <a:r>
              <a:rPr lang="ru-RU" sz="3200" dirty="0" err="1" smtClean="0"/>
              <a:t>Плутоиды</a:t>
            </a:r>
            <a:r>
              <a:rPr lang="ru-RU" sz="3200" dirty="0" smtClean="0"/>
              <a:t>: </a:t>
            </a:r>
            <a:r>
              <a:rPr lang="ru-RU" sz="3200" dirty="0" err="1" smtClean="0"/>
              <a:t>Эрис</a:t>
            </a:r>
            <a:r>
              <a:rPr lang="ru-RU" sz="3200" dirty="0" smtClean="0"/>
              <a:t> со спутником </a:t>
            </a:r>
            <a:r>
              <a:rPr lang="ru-RU" sz="3200" dirty="0" err="1" smtClean="0"/>
              <a:t>Дистомия</a:t>
            </a:r>
            <a:r>
              <a:rPr lang="ru-RU" sz="3200" dirty="0" smtClean="0"/>
              <a:t>, Плутон со спутниками Хароном, Гидрой и </a:t>
            </a:r>
            <a:r>
              <a:rPr lang="ru-RU" sz="3200" dirty="0" err="1" smtClean="0"/>
              <a:t>Никтой</a:t>
            </a:r>
            <a:r>
              <a:rPr lang="ru-RU" sz="3200" dirty="0" smtClean="0"/>
              <a:t>, </a:t>
            </a:r>
            <a:r>
              <a:rPr lang="ru-RU" sz="3200" dirty="0" err="1" smtClean="0"/>
              <a:t>Макемаке</a:t>
            </a:r>
            <a:r>
              <a:rPr lang="ru-RU" sz="3200" dirty="0" smtClean="0"/>
              <a:t> </a:t>
            </a:r>
            <a:r>
              <a:rPr lang="ru-RU" sz="3200" dirty="0" err="1" smtClean="0"/>
              <a:t>и</a:t>
            </a:r>
            <a:r>
              <a:rPr lang="ru-RU" sz="3200" dirty="0" smtClean="0"/>
              <a:t> </a:t>
            </a:r>
            <a:r>
              <a:rPr lang="ru-RU" sz="3200" dirty="0" err="1" smtClean="0"/>
              <a:t>Хаумеа</a:t>
            </a:r>
            <a:r>
              <a:rPr lang="ru-RU" sz="3200" dirty="0" smtClean="0"/>
              <a:t> со спутниками </a:t>
            </a:r>
            <a:r>
              <a:rPr lang="ru-RU" sz="3200" dirty="0" err="1" smtClean="0"/>
              <a:t>Хииака</a:t>
            </a:r>
            <a:r>
              <a:rPr lang="ru-RU" sz="3200" dirty="0" smtClean="0"/>
              <a:t> и </a:t>
            </a:r>
            <a:r>
              <a:rPr lang="ru-RU" sz="3200" dirty="0" err="1" smtClean="0"/>
              <a:t>Намака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9458" name="Picture 2" descr="C:\Users\Алена\Music\Про любовь!\Pictures\untitl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95288"/>
            <a:ext cx="7429552" cy="239077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А)                                                          Б)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7467600" cy="385762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А) Плутон со своими спутниками: фотография телескопа Хаббл 2005 года, Гидра и </a:t>
            </a:r>
            <a:r>
              <a:rPr lang="ru-RU" dirty="0" err="1" smtClean="0"/>
              <a:t>Никта</a:t>
            </a:r>
            <a:r>
              <a:rPr lang="ru-RU" dirty="0" smtClean="0"/>
              <a:t> примерно в 5000 раз слабее Плутона и </a:t>
            </a:r>
            <a:r>
              <a:rPr lang="ru-RU" dirty="0" err="1" smtClean="0"/>
              <a:t>соотвественно</a:t>
            </a:r>
            <a:r>
              <a:rPr lang="ru-RU" dirty="0" smtClean="0"/>
              <a:t> в 2 и 3 раза дальше от Плутона, чем его главная "луна" Харон, который был открыт в 1978 году. </a:t>
            </a:r>
          </a:p>
          <a:p>
            <a:r>
              <a:rPr lang="ru-RU" dirty="0" smtClean="0"/>
              <a:t>Б) Эрида с </a:t>
            </a:r>
            <a:r>
              <a:rPr lang="ru-RU" dirty="0" err="1" smtClean="0"/>
              <a:t>Диcномией</a:t>
            </a:r>
            <a:r>
              <a:rPr lang="ru-RU" dirty="0" smtClean="0"/>
              <a:t> (название выбрано в честь </a:t>
            </a:r>
            <a:r>
              <a:rPr lang="ru-RU" dirty="0" err="1" smtClean="0"/>
              <a:t>Дисномии</a:t>
            </a:r>
            <a:r>
              <a:rPr lang="ru-RU" dirty="0" smtClean="0"/>
              <a:t>, в древнегреческой мифологии - </a:t>
            </a:r>
            <a:r>
              <a:rPr lang="ru-RU" i="1" dirty="0" smtClean="0"/>
              <a:t>дух беззакония</a:t>
            </a:r>
            <a:r>
              <a:rPr lang="ru-RU" dirty="0" smtClean="0"/>
              <a:t> (так переводится греческое слово </a:t>
            </a:r>
            <a:r>
              <a:rPr lang="ru-RU" dirty="0" err="1" smtClean="0"/>
              <a:t>Δνδυομïα</a:t>
            </a:r>
            <a:r>
              <a:rPr lang="ru-RU" dirty="0" smtClean="0"/>
              <a:t>), дочь Эриды, богини мщения. </a:t>
            </a:r>
            <a:endParaRPr lang="ru-RU" dirty="0"/>
          </a:p>
        </p:txBody>
      </p:sp>
      <p:pic>
        <p:nvPicPr>
          <p:cNvPr id="20482" name="Picture 2" descr="C:\Users\Алена\Music\Про любовь!\Pictures\ж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28"/>
            <a:ext cx="5786478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</TotalTime>
  <Words>412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     КАРЛИКОВЫЕ                       ПЛАНЕТЫ</vt:lpstr>
      <vt:lpstr>        КАРЛИКОВЫЕ ПЛАНЕТЫ   </vt:lpstr>
      <vt:lpstr>         История термина</vt:lpstr>
      <vt:lpstr>       ИССЛЕДОВАНИЯ</vt:lpstr>
      <vt:lpstr>КАРЛИКОВАЯ  ПЛАНЕТА-</vt:lpstr>
      <vt:lpstr>        ОРБИТЫ    ЦЕРЕРЫ</vt:lpstr>
      <vt:lpstr>Слайд 7</vt:lpstr>
      <vt:lpstr>Слайд 8</vt:lpstr>
      <vt:lpstr>А)                                                          Б)</vt:lpstr>
      <vt:lpstr>Слайд 10</vt:lpstr>
      <vt:lpstr>                                      Орбиты двух                                          карликовых планет                                          Плутон и Эрис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КАРЛИКОВЫЕ                       ПЛАНЕТЫ</dc:title>
  <dc:creator>Алена</dc:creator>
  <cp:lastModifiedBy>777</cp:lastModifiedBy>
  <cp:revision>6</cp:revision>
  <dcterms:created xsi:type="dcterms:W3CDTF">2010-12-27T15:51:21Z</dcterms:created>
  <dcterms:modified xsi:type="dcterms:W3CDTF">2011-01-06T05:23:48Z</dcterms:modified>
</cp:coreProperties>
</file>